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sldIdLst>
    <p:sldId id="256" r:id="rId2"/>
    <p:sldId id="287" r:id="rId3"/>
    <p:sldId id="260" r:id="rId4"/>
    <p:sldId id="268" r:id="rId5"/>
    <p:sldId id="258" r:id="rId6"/>
    <p:sldId id="259" r:id="rId7"/>
    <p:sldId id="283" r:id="rId8"/>
    <p:sldId id="263" r:id="rId9"/>
    <p:sldId id="265" r:id="rId10"/>
    <p:sldId id="264" r:id="rId11"/>
    <p:sldId id="266" r:id="rId12"/>
    <p:sldId id="267" r:id="rId13"/>
    <p:sldId id="269" r:id="rId14"/>
    <p:sldId id="270" r:id="rId15"/>
    <p:sldId id="271" r:id="rId16"/>
    <p:sldId id="272" r:id="rId17"/>
    <p:sldId id="284" r:id="rId18"/>
    <p:sldId id="286" r:id="rId19"/>
    <p:sldId id="288" r:id="rId20"/>
    <p:sldId id="289" r:id="rId21"/>
    <p:sldId id="290" r:id="rId22"/>
    <p:sldId id="273" r:id="rId23"/>
    <p:sldId id="274" r:id="rId24"/>
    <p:sldId id="278" r:id="rId25"/>
    <p:sldId id="280" r:id="rId26"/>
    <p:sldId id="279" r:id="rId27"/>
    <p:sldId id="275" r:id="rId28"/>
    <p:sldId id="277" r:id="rId29"/>
    <p:sldId id="281" r:id="rId30"/>
    <p:sldId id="282" r:id="rId31"/>
    <p:sldId id="294" r:id="rId32"/>
    <p:sldId id="295" r:id="rId33"/>
    <p:sldId id="296" r:id="rId34"/>
    <p:sldId id="29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90"/>
  </p:normalViewPr>
  <p:slideViewPr>
    <p:cSldViewPr snapToGrid="0" snapToObjects="1">
      <p:cViewPr>
        <p:scale>
          <a:sx n="88" d="100"/>
          <a:sy n="88" d="100"/>
        </p:scale>
        <p:origin x="1480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721DC8-B7E8-0242-83EB-1F184E0A501D}" type="doc">
      <dgm:prSet loTypeId="urn:microsoft.com/office/officeart/2005/8/layout/chevron1" loCatId="" qsTypeId="urn:microsoft.com/office/officeart/2005/8/quickstyle/simple2" qsCatId="simple" csTypeId="urn:microsoft.com/office/officeart/2005/8/colors/colorful1" csCatId="colorful" phldr="1"/>
      <dgm:spPr/>
    </dgm:pt>
    <dgm:pt modelId="{C60D88BB-42CA-D941-B00C-E40AC497E172}">
      <dgm:prSet phldrT="[Text]"/>
      <dgm:spPr/>
      <dgm:t>
        <a:bodyPr/>
        <a:lstStyle/>
        <a:p>
          <a:r>
            <a:rPr lang="en-US" dirty="0"/>
            <a:t>Manager</a:t>
          </a:r>
        </a:p>
      </dgm:t>
    </dgm:pt>
    <dgm:pt modelId="{B3B657D3-2040-BA4C-9D05-F08B20AF9C1C}" type="parTrans" cxnId="{EA7A0F28-B09E-1C4E-9043-8CE78A267654}">
      <dgm:prSet/>
      <dgm:spPr/>
      <dgm:t>
        <a:bodyPr/>
        <a:lstStyle/>
        <a:p>
          <a:endParaRPr lang="en-US"/>
        </a:p>
      </dgm:t>
    </dgm:pt>
    <dgm:pt modelId="{A333A6E7-7BA6-9148-B50C-D7EA717C8ED5}" type="sibTrans" cxnId="{EA7A0F28-B09E-1C4E-9043-8CE78A267654}">
      <dgm:prSet/>
      <dgm:spPr/>
      <dgm:t>
        <a:bodyPr/>
        <a:lstStyle/>
        <a:p>
          <a:endParaRPr lang="en-US"/>
        </a:p>
      </dgm:t>
    </dgm:pt>
    <dgm:pt modelId="{102A7059-1628-3C41-BFDF-B0DD50C10D75}">
      <dgm:prSet phldrT="[Text]"/>
      <dgm:spPr/>
      <dgm:t>
        <a:bodyPr/>
        <a:lstStyle/>
        <a:p>
          <a:r>
            <a:rPr lang="en-US" dirty="0"/>
            <a:t>Group Leader</a:t>
          </a:r>
        </a:p>
      </dgm:t>
    </dgm:pt>
    <dgm:pt modelId="{52B9233B-9452-D846-AB82-5320C43ED819}" type="parTrans" cxnId="{4931A4EB-60C6-8340-B067-B07859586B91}">
      <dgm:prSet/>
      <dgm:spPr/>
      <dgm:t>
        <a:bodyPr/>
        <a:lstStyle/>
        <a:p>
          <a:endParaRPr lang="en-US"/>
        </a:p>
      </dgm:t>
    </dgm:pt>
    <dgm:pt modelId="{CECA1F4E-52BA-4441-96BA-A0CD5758D9E4}" type="sibTrans" cxnId="{4931A4EB-60C6-8340-B067-B07859586B91}">
      <dgm:prSet/>
      <dgm:spPr/>
      <dgm:t>
        <a:bodyPr/>
        <a:lstStyle/>
        <a:p>
          <a:endParaRPr lang="en-US"/>
        </a:p>
      </dgm:t>
    </dgm:pt>
    <dgm:pt modelId="{8884C433-7A85-AA42-B7E0-AAA271365E27}">
      <dgm:prSet phldrT="[Text]"/>
      <dgm:spPr/>
      <dgm:t>
        <a:bodyPr/>
        <a:lstStyle/>
        <a:p>
          <a:r>
            <a:rPr lang="en-US" dirty="0"/>
            <a:t>Associates</a:t>
          </a:r>
        </a:p>
      </dgm:t>
    </dgm:pt>
    <dgm:pt modelId="{77B3502C-47CB-5F42-B0BD-5A7F2F504DBB}" type="parTrans" cxnId="{5E275D44-6824-D14C-A01A-08C4D9F8E692}">
      <dgm:prSet/>
      <dgm:spPr/>
      <dgm:t>
        <a:bodyPr/>
        <a:lstStyle/>
        <a:p>
          <a:endParaRPr lang="en-US"/>
        </a:p>
      </dgm:t>
    </dgm:pt>
    <dgm:pt modelId="{CC1F8834-5152-694E-AC58-86954A46BE4F}" type="sibTrans" cxnId="{5E275D44-6824-D14C-A01A-08C4D9F8E692}">
      <dgm:prSet/>
      <dgm:spPr/>
      <dgm:t>
        <a:bodyPr/>
        <a:lstStyle/>
        <a:p>
          <a:endParaRPr lang="en-US"/>
        </a:p>
      </dgm:t>
    </dgm:pt>
    <dgm:pt modelId="{79AEBC7F-0604-4648-B60B-A3854E16959E}">
      <dgm:prSet/>
      <dgm:spPr/>
      <dgm:t>
        <a:bodyPr/>
        <a:lstStyle/>
        <a:p>
          <a:r>
            <a:rPr lang="en-US" dirty="0"/>
            <a:t>CEO</a:t>
          </a:r>
        </a:p>
      </dgm:t>
    </dgm:pt>
    <dgm:pt modelId="{6DF4BC30-5557-C547-B580-EFC0F7243EBD}" type="parTrans" cxnId="{C78B67B8-2FC7-EC45-A35E-A05BE26F6AF3}">
      <dgm:prSet/>
      <dgm:spPr/>
      <dgm:t>
        <a:bodyPr/>
        <a:lstStyle/>
        <a:p>
          <a:endParaRPr lang="en-US"/>
        </a:p>
      </dgm:t>
    </dgm:pt>
    <dgm:pt modelId="{6693E26F-6368-BF45-919B-538DDF363A73}" type="sibTrans" cxnId="{C78B67B8-2FC7-EC45-A35E-A05BE26F6AF3}">
      <dgm:prSet/>
      <dgm:spPr/>
      <dgm:t>
        <a:bodyPr/>
        <a:lstStyle/>
        <a:p>
          <a:endParaRPr lang="en-US"/>
        </a:p>
      </dgm:t>
    </dgm:pt>
    <dgm:pt modelId="{4AAA16BB-28B3-3F40-9699-01799283A3C0}">
      <dgm:prSet/>
      <dgm:spPr/>
      <dgm:t>
        <a:bodyPr/>
        <a:lstStyle/>
        <a:p>
          <a:r>
            <a:rPr lang="en-US" dirty="0"/>
            <a:t>Top Manager</a:t>
          </a:r>
        </a:p>
      </dgm:t>
    </dgm:pt>
    <dgm:pt modelId="{032ABE89-ED4A-6A4E-A723-D34A87C8EC93}" type="parTrans" cxnId="{4C208BC1-FEF7-EF45-BBE0-425B3A08DD75}">
      <dgm:prSet/>
      <dgm:spPr/>
      <dgm:t>
        <a:bodyPr/>
        <a:lstStyle/>
        <a:p>
          <a:endParaRPr lang="en-US"/>
        </a:p>
      </dgm:t>
    </dgm:pt>
    <dgm:pt modelId="{E51D0C36-CCA9-5F47-84F0-C528DE3882CF}" type="sibTrans" cxnId="{4C208BC1-FEF7-EF45-BBE0-425B3A08DD75}">
      <dgm:prSet/>
      <dgm:spPr/>
      <dgm:t>
        <a:bodyPr/>
        <a:lstStyle/>
        <a:p>
          <a:endParaRPr lang="en-US"/>
        </a:p>
      </dgm:t>
    </dgm:pt>
    <dgm:pt modelId="{D1365666-4F0D-0940-86F2-4424F1126367}" type="pres">
      <dgm:prSet presAssocID="{9B721DC8-B7E8-0242-83EB-1F184E0A501D}" presName="Name0" presStyleCnt="0">
        <dgm:presLayoutVars>
          <dgm:dir/>
          <dgm:animLvl val="lvl"/>
          <dgm:resizeHandles val="exact"/>
        </dgm:presLayoutVars>
      </dgm:prSet>
      <dgm:spPr/>
    </dgm:pt>
    <dgm:pt modelId="{4CC95EB3-D16D-0C42-B4E8-B7D9EC7A9A73}" type="pres">
      <dgm:prSet presAssocID="{79AEBC7F-0604-4648-B60B-A3854E16959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6B590EDC-27DB-6942-943C-93BBDED9A292}" type="pres">
      <dgm:prSet presAssocID="{6693E26F-6368-BF45-919B-538DDF363A73}" presName="parTxOnlySpace" presStyleCnt="0"/>
      <dgm:spPr/>
    </dgm:pt>
    <dgm:pt modelId="{FBF702A5-4042-E045-A110-F57C1EDE2F4D}" type="pres">
      <dgm:prSet presAssocID="{4AAA16BB-28B3-3F40-9699-01799283A3C0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2D6CE9D0-D5DC-0C4D-9223-59636206B46C}" type="pres">
      <dgm:prSet presAssocID="{E51D0C36-CCA9-5F47-84F0-C528DE3882CF}" presName="parTxOnlySpace" presStyleCnt="0"/>
      <dgm:spPr/>
    </dgm:pt>
    <dgm:pt modelId="{2220E800-62B2-BE43-8729-000A23228ABE}" type="pres">
      <dgm:prSet presAssocID="{C60D88BB-42CA-D941-B00C-E40AC497E172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EFAB621-FD84-7148-9B64-7EA3CB14E470}" type="pres">
      <dgm:prSet presAssocID="{A333A6E7-7BA6-9148-B50C-D7EA717C8ED5}" presName="parTxOnlySpace" presStyleCnt="0"/>
      <dgm:spPr/>
    </dgm:pt>
    <dgm:pt modelId="{11EF4F97-FFD0-B44E-8A49-EB5FFA3BF9D8}" type="pres">
      <dgm:prSet presAssocID="{102A7059-1628-3C41-BFDF-B0DD50C10D75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22F63690-B93D-2F41-84B5-B684D17573E4}" type="pres">
      <dgm:prSet presAssocID="{CECA1F4E-52BA-4441-96BA-A0CD5758D9E4}" presName="parTxOnlySpace" presStyleCnt="0"/>
      <dgm:spPr/>
    </dgm:pt>
    <dgm:pt modelId="{57F24EC4-87B8-9C47-8022-3BF4B1D410D3}" type="pres">
      <dgm:prSet presAssocID="{8884C433-7A85-AA42-B7E0-AAA271365E27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9177CF03-74AA-BD46-A76E-2E061D9536CC}" type="presOf" srcId="{9B721DC8-B7E8-0242-83EB-1F184E0A501D}" destId="{D1365666-4F0D-0940-86F2-4424F1126367}" srcOrd="0" destOrd="0" presId="urn:microsoft.com/office/officeart/2005/8/layout/chevron1"/>
    <dgm:cxn modelId="{EA7A0F28-B09E-1C4E-9043-8CE78A267654}" srcId="{9B721DC8-B7E8-0242-83EB-1F184E0A501D}" destId="{C60D88BB-42CA-D941-B00C-E40AC497E172}" srcOrd="2" destOrd="0" parTransId="{B3B657D3-2040-BA4C-9D05-F08B20AF9C1C}" sibTransId="{A333A6E7-7BA6-9148-B50C-D7EA717C8ED5}"/>
    <dgm:cxn modelId="{EC49FC28-05EA-B94A-9E4B-B912D9708895}" type="presOf" srcId="{8884C433-7A85-AA42-B7E0-AAA271365E27}" destId="{57F24EC4-87B8-9C47-8022-3BF4B1D410D3}" srcOrd="0" destOrd="0" presId="urn:microsoft.com/office/officeart/2005/8/layout/chevron1"/>
    <dgm:cxn modelId="{5E275D44-6824-D14C-A01A-08C4D9F8E692}" srcId="{9B721DC8-B7E8-0242-83EB-1F184E0A501D}" destId="{8884C433-7A85-AA42-B7E0-AAA271365E27}" srcOrd="4" destOrd="0" parTransId="{77B3502C-47CB-5F42-B0BD-5A7F2F504DBB}" sibTransId="{CC1F8834-5152-694E-AC58-86954A46BE4F}"/>
    <dgm:cxn modelId="{740DD177-7CCA-C14F-8F26-C13C86703DD9}" type="presOf" srcId="{C60D88BB-42CA-D941-B00C-E40AC497E172}" destId="{2220E800-62B2-BE43-8729-000A23228ABE}" srcOrd="0" destOrd="0" presId="urn:microsoft.com/office/officeart/2005/8/layout/chevron1"/>
    <dgm:cxn modelId="{7C3FC47F-BDED-7D42-80C8-CD1D1EDB8D6E}" type="presOf" srcId="{102A7059-1628-3C41-BFDF-B0DD50C10D75}" destId="{11EF4F97-FFD0-B44E-8A49-EB5FFA3BF9D8}" srcOrd="0" destOrd="0" presId="urn:microsoft.com/office/officeart/2005/8/layout/chevron1"/>
    <dgm:cxn modelId="{740037A4-3DF9-514A-A971-93C43A727CD9}" type="presOf" srcId="{79AEBC7F-0604-4648-B60B-A3854E16959E}" destId="{4CC95EB3-D16D-0C42-B4E8-B7D9EC7A9A73}" srcOrd="0" destOrd="0" presId="urn:microsoft.com/office/officeart/2005/8/layout/chevron1"/>
    <dgm:cxn modelId="{C78B67B8-2FC7-EC45-A35E-A05BE26F6AF3}" srcId="{9B721DC8-B7E8-0242-83EB-1F184E0A501D}" destId="{79AEBC7F-0604-4648-B60B-A3854E16959E}" srcOrd="0" destOrd="0" parTransId="{6DF4BC30-5557-C547-B580-EFC0F7243EBD}" sibTransId="{6693E26F-6368-BF45-919B-538DDF363A73}"/>
    <dgm:cxn modelId="{4C208BC1-FEF7-EF45-BBE0-425B3A08DD75}" srcId="{9B721DC8-B7E8-0242-83EB-1F184E0A501D}" destId="{4AAA16BB-28B3-3F40-9699-01799283A3C0}" srcOrd="1" destOrd="0" parTransId="{032ABE89-ED4A-6A4E-A723-D34A87C8EC93}" sibTransId="{E51D0C36-CCA9-5F47-84F0-C528DE3882CF}"/>
    <dgm:cxn modelId="{022759E6-1967-3D40-AD0C-48BE3EB5E6D2}" type="presOf" srcId="{4AAA16BB-28B3-3F40-9699-01799283A3C0}" destId="{FBF702A5-4042-E045-A110-F57C1EDE2F4D}" srcOrd="0" destOrd="0" presId="urn:microsoft.com/office/officeart/2005/8/layout/chevron1"/>
    <dgm:cxn modelId="{4931A4EB-60C6-8340-B067-B07859586B91}" srcId="{9B721DC8-B7E8-0242-83EB-1F184E0A501D}" destId="{102A7059-1628-3C41-BFDF-B0DD50C10D75}" srcOrd="3" destOrd="0" parTransId="{52B9233B-9452-D846-AB82-5320C43ED819}" sibTransId="{CECA1F4E-52BA-4441-96BA-A0CD5758D9E4}"/>
    <dgm:cxn modelId="{FD1842CD-6781-B249-B76E-710FC33E5F26}" type="presParOf" srcId="{D1365666-4F0D-0940-86F2-4424F1126367}" destId="{4CC95EB3-D16D-0C42-B4E8-B7D9EC7A9A73}" srcOrd="0" destOrd="0" presId="urn:microsoft.com/office/officeart/2005/8/layout/chevron1"/>
    <dgm:cxn modelId="{DA40672D-9021-0B42-A6E2-AB477BE764A6}" type="presParOf" srcId="{D1365666-4F0D-0940-86F2-4424F1126367}" destId="{6B590EDC-27DB-6942-943C-93BBDED9A292}" srcOrd="1" destOrd="0" presId="urn:microsoft.com/office/officeart/2005/8/layout/chevron1"/>
    <dgm:cxn modelId="{3D88F955-4F33-ED4E-937B-B5160F84BC01}" type="presParOf" srcId="{D1365666-4F0D-0940-86F2-4424F1126367}" destId="{FBF702A5-4042-E045-A110-F57C1EDE2F4D}" srcOrd="2" destOrd="0" presId="urn:microsoft.com/office/officeart/2005/8/layout/chevron1"/>
    <dgm:cxn modelId="{5828E80B-7FE5-9541-9899-6F043DCFAFB6}" type="presParOf" srcId="{D1365666-4F0D-0940-86F2-4424F1126367}" destId="{2D6CE9D0-D5DC-0C4D-9223-59636206B46C}" srcOrd="3" destOrd="0" presId="urn:microsoft.com/office/officeart/2005/8/layout/chevron1"/>
    <dgm:cxn modelId="{07BD4F4D-1263-D640-9375-A0EE2FB1E215}" type="presParOf" srcId="{D1365666-4F0D-0940-86F2-4424F1126367}" destId="{2220E800-62B2-BE43-8729-000A23228ABE}" srcOrd="4" destOrd="0" presId="urn:microsoft.com/office/officeart/2005/8/layout/chevron1"/>
    <dgm:cxn modelId="{F9834505-9094-CC44-95ED-77D4D131509E}" type="presParOf" srcId="{D1365666-4F0D-0940-86F2-4424F1126367}" destId="{CEFAB621-FD84-7148-9B64-7EA3CB14E470}" srcOrd="5" destOrd="0" presId="urn:microsoft.com/office/officeart/2005/8/layout/chevron1"/>
    <dgm:cxn modelId="{AF6E31FA-72EB-4140-9A69-3B7EE6EE410E}" type="presParOf" srcId="{D1365666-4F0D-0940-86F2-4424F1126367}" destId="{11EF4F97-FFD0-B44E-8A49-EB5FFA3BF9D8}" srcOrd="6" destOrd="0" presId="urn:microsoft.com/office/officeart/2005/8/layout/chevron1"/>
    <dgm:cxn modelId="{612771DA-0833-084C-99B9-9CBA872E6F47}" type="presParOf" srcId="{D1365666-4F0D-0940-86F2-4424F1126367}" destId="{22F63690-B93D-2F41-84B5-B684D17573E4}" srcOrd="7" destOrd="0" presId="urn:microsoft.com/office/officeart/2005/8/layout/chevron1"/>
    <dgm:cxn modelId="{64E9EDDE-536C-AF4A-B705-172C8FAA140A}" type="presParOf" srcId="{D1365666-4F0D-0940-86F2-4424F1126367}" destId="{57F24EC4-87B8-9C47-8022-3BF4B1D410D3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721DC8-B7E8-0242-83EB-1F184E0A501D}" type="doc">
      <dgm:prSet loTypeId="urn:microsoft.com/office/officeart/2005/8/layout/chevron1" loCatId="" qsTypeId="urn:microsoft.com/office/officeart/2005/8/quickstyle/simple1" qsCatId="simple" csTypeId="urn:microsoft.com/office/officeart/2005/8/colors/accent1_4" csCatId="accent1" phldr="1"/>
      <dgm:spPr/>
    </dgm:pt>
    <dgm:pt modelId="{C60D88BB-42CA-D941-B00C-E40AC497E172}">
      <dgm:prSet phldrT="[Text]"/>
      <dgm:spPr/>
      <dgm:t>
        <a:bodyPr/>
        <a:lstStyle/>
        <a:p>
          <a:r>
            <a:rPr lang="en-US" dirty="0"/>
            <a:t>Chief Project Leader</a:t>
          </a:r>
        </a:p>
      </dgm:t>
    </dgm:pt>
    <dgm:pt modelId="{B3B657D3-2040-BA4C-9D05-F08B20AF9C1C}" type="parTrans" cxnId="{EA7A0F28-B09E-1C4E-9043-8CE78A267654}">
      <dgm:prSet/>
      <dgm:spPr/>
      <dgm:t>
        <a:bodyPr/>
        <a:lstStyle/>
        <a:p>
          <a:endParaRPr lang="en-US"/>
        </a:p>
      </dgm:t>
    </dgm:pt>
    <dgm:pt modelId="{A333A6E7-7BA6-9148-B50C-D7EA717C8ED5}" type="sibTrans" cxnId="{EA7A0F28-B09E-1C4E-9043-8CE78A267654}">
      <dgm:prSet/>
      <dgm:spPr/>
      <dgm:t>
        <a:bodyPr/>
        <a:lstStyle/>
        <a:p>
          <a:endParaRPr lang="en-US"/>
        </a:p>
      </dgm:t>
    </dgm:pt>
    <dgm:pt modelId="{102A7059-1628-3C41-BFDF-B0DD50C10D75}">
      <dgm:prSet phldrT="[Text]"/>
      <dgm:spPr/>
      <dgm:t>
        <a:bodyPr/>
        <a:lstStyle/>
        <a:p>
          <a:r>
            <a:rPr lang="en-US" dirty="0"/>
            <a:t>Project Leader</a:t>
          </a:r>
        </a:p>
      </dgm:t>
    </dgm:pt>
    <dgm:pt modelId="{52B9233B-9452-D846-AB82-5320C43ED819}" type="parTrans" cxnId="{4931A4EB-60C6-8340-B067-B07859586B91}">
      <dgm:prSet/>
      <dgm:spPr/>
      <dgm:t>
        <a:bodyPr/>
        <a:lstStyle/>
        <a:p>
          <a:endParaRPr lang="en-US"/>
        </a:p>
      </dgm:t>
    </dgm:pt>
    <dgm:pt modelId="{CECA1F4E-52BA-4441-96BA-A0CD5758D9E4}" type="sibTrans" cxnId="{4931A4EB-60C6-8340-B067-B07859586B91}">
      <dgm:prSet/>
      <dgm:spPr/>
      <dgm:t>
        <a:bodyPr/>
        <a:lstStyle/>
        <a:p>
          <a:endParaRPr lang="en-US"/>
        </a:p>
      </dgm:t>
    </dgm:pt>
    <dgm:pt modelId="{8884C433-7A85-AA42-B7E0-AAA271365E27}">
      <dgm:prSet phldrT="[Text]"/>
      <dgm:spPr/>
      <dgm:t>
        <a:bodyPr/>
        <a:lstStyle/>
        <a:p>
          <a:r>
            <a:rPr lang="en-US" dirty="0"/>
            <a:t>Researcher</a:t>
          </a:r>
        </a:p>
      </dgm:t>
    </dgm:pt>
    <dgm:pt modelId="{77B3502C-47CB-5F42-B0BD-5A7F2F504DBB}" type="parTrans" cxnId="{5E275D44-6824-D14C-A01A-08C4D9F8E692}">
      <dgm:prSet/>
      <dgm:spPr/>
      <dgm:t>
        <a:bodyPr/>
        <a:lstStyle/>
        <a:p>
          <a:endParaRPr lang="en-US"/>
        </a:p>
      </dgm:t>
    </dgm:pt>
    <dgm:pt modelId="{CC1F8834-5152-694E-AC58-86954A46BE4F}" type="sibTrans" cxnId="{5E275D44-6824-D14C-A01A-08C4D9F8E692}">
      <dgm:prSet/>
      <dgm:spPr/>
      <dgm:t>
        <a:bodyPr/>
        <a:lstStyle/>
        <a:p>
          <a:endParaRPr lang="en-US"/>
        </a:p>
      </dgm:t>
    </dgm:pt>
    <dgm:pt modelId="{4AAA16BB-28B3-3F40-9699-01799283A3C0}">
      <dgm:prSet/>
      <dgm:spPr/>
      <dgm:t>
        <a:bodyPr/>
        <a:lstStyle/>
        <a:p>
          <a:r>
            <a:rPr lang="en-US" dirty="0"/>
            <a:t>Senior Manager</a:t>
          </a:r>
        </a:p>
      </dgm:t>
    </dgm:pt>
    <dgm:pt modelId="{032ABE89-ED4A-6A4E-A723-D34A87C8EC93}" type="parTrans" cxnId="{4C208BC1-FEF7-EF45-BBE0-425B3A08DD75}">
      <dgm:prSet/>
      <dgm:spPr/>
      <dgm:t>
        <a:bodyPr/>
        <a:lstStyle/>
        <a:p>
          <a:endParaRPr lang="en-US"/>
        </a:p>
      </dgm:t>
    </dgm:pt>
    <dgm:pt modelId="{E51D0C36-CCA9-5F47-84F0-C528DE3882CF}" type="sibTrans" cxnId="{4C208BC1-FEF7-EF45-BBE0-425B3A08DD75}">
      <dgm:prSet/>
      <dgm:spPr/>
      <dgm:t>
        <a:bodyPr/>
        <a:lstStyle/>
        <a:p>
          <a:endParaRPr lang="en-US"/>
        </a:p>
      </dgm:t>
    </dgm:pt>
    <dgm:pt modelId="{A308BDD4-FCA4-1046-8EC0-226C7C967414}" type="pres">
      <dgm:prSet presAssocID="{9B721DC8-B7E8-0242-83EB-1F184E0A501D}" presName="Name0" presStyleCnt="0">
        <dgm:presLayoutVars>
          <dgm:dir/>
          <dgm:animLvl val="lvl"/>
          <dgm:resizeHandles val="exact"/>
        </dgm:presLayoutVars>
      </dgm:prSet>
      <dgm:spPr/>
    </dgm:pt>
    <dgm:pt modelId="{0E1FC27A-E941-654E-BE30-D3DB52D69FBF}" type="pres">
      <dgm:prSet presAssocID="{4AAA16BB-28B3-3F40-9699-01799283A3C0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C732EA3A-B691-C44F-BDF0-8F52F5400415}" type="pres">
      <dgm:prSet presAssocID="{E51D0C36-CCA9-5F47-84F0-C528DE3882CF}" presName="parTxOnlySpace" presStyleCnt="0"/>
      <dgm:spPr/>
    </dgm:pt>
    <dgm:pt modelId="{FF9DDE7E-BED5-4444-BB84-99F582238A8D}" type="pres">
      <dgm:prSet presAssocID="{C60D88BB-42CA-D941-B00C-E40AC497E172}" presName="parTxOnly" presStyleLbl="node1" presStyleIdx="1" presStyleCnt="4" custLinFactNeighborX="9382" custLinFactNeighborY="-616">
        <dgm:presLayoutVars>
          <dgm:chMax val="0"/>
          <dgm:chPref val="0"/>
          <dgm:bulletEnabled val="1"/>
        </dgm:presLayoutVars>
      </dgm:prSet>
      <dgm:spPr/>
    </dgm:pt>
    <dgm:pt modelId="{CCE5EF02-FA40-C241-AA8B-0946D0FA7BBC}" type="pres">
      <dgm:prSet presAssocID="{A333A6E7-7BA6-9148-B50C-D7EA717C8ED5}" presName="parTxOnlySpace" presStyleCnt="0"/>
      <dgm:spPr/>
    </dgm:pt>
    <dgm:pt modelId="{E1C4C50B-D2AE-B843-A4E1-E71A4576CB9A}" type="pres">
      <dgm:prSet presAssocID="{102A7059-1628-3C41-BFDF-B0DD50C10D75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AA9EA7F-876A-5941-80C5-D827A821A255}" type="pres">
      <dgm:prSet presAssocID="{CECA1F4E-52BA-4441-96BA-A0CD5758D9E4}" presName="parTxOnlySpace" presStyleCnt="0"/>
      <dgm:spPr/>
    </dgm:pt>
    <dgm:pt modelId="{20DF095E-278C-7344-9A68-E7BBF619A07B}" type="pres">
      <dgm:prSet presAssocID="{8884C433-7A85-AA42-B7E0-AAA271365E27}" presName="parTxOnly" presStyleLbl="node1" presStyleIdx="3" presStyleCnt="4" custLinFactNeighborX="821" custLinFactNeighborY="-924">
        <dgm:presLayoutVars>
          <dgm:chMax val="0"/>
          <dgm:chPref val="0"/>
          <dgm:bulletEnabled val="1"/>
        </dgm:presLayoutVars>
      </dgm:prSet>
      <dgm:spPr/>
    </dgm:pt>
  </dgm:ptLst>
  <dgm:cxnLst>
    <dgm:cxn modelId="{651BB526-E9F3-E94E-84E6-1F8D247FAC57}" type="presOf" srcId="{4AAA16BB-28B3-3F40-9699-01799283A3C0}" destId="{0E1FC27A-E941-654E-BE30-D3DB52D69FBF}" srcOrd="0" destOrd="0" presId="urn:microsoft.com/office/officeart/2005/8/layout/chevron1"/>
    <dgm:cxn modelId="{EA7A0F28-B09E-1C4E-9043-8CE78A267654}" srcId="{9B721DC8-B7E8-0242-83EB-1F184E0A501D}" destId="{C60D88BB-42CA-D941-B00C-E40AC497E172}" srcOrd="1" destOrd="0" parTransId="{B3B657D3-2040-BA4C-9D05-F08B20AF9C1C}" sibTransId="{A333A6E7-7BA6-9148-B50C-D7EA717C8ED5}"/>
    <dgm:cxn modelId="{CFF6812A-A610-9446-8759-2D626B441A41}" type="presOf" srcId="{C60D88BB-42CA-D941-B00C-E40AC497E172}" destId="{FF9DDE7E-BED5-4444-BB84-99F582238A8D}" srcOrd="0" destOrd="0" presId="urn:microsoft.com/office/officeart/2005/8/layout/chevron1"/>
    <dgm:cxn modelId="{5E275D44-6824-D14C-A01A-08C4D9F8E692}" srcId="{9B721DC8-B7E8-0242-83EB-1F184E0A501D}" destId="{8884C433-7A85-AA42-B7E0-AAA271365E27}" srcOrd="3" destOrd="0" parTransId="{77B3502C-47CB-5F42-B0BD-5A7F2F504DBB}" sibTransId="{CC1F8834-5152-694E-AC58-86954A46BE4F}"/>
    <dgm:cxn modelId="{49EF4B51-B9C7-8E40-BC95-138E4742500E}" type="presOf" srcId="{9B721DC8-B7E8-0242-83EB-1F184E0A501D}" destId="{A308BDD4-FCA4-1046-8EC0-226C7C967414}" srcOrd="0" destOrd="0" presId="urn:microsoft.com/office/officeart/2005/8/layout/chevron1"/>
    <dgm:cxn modelId="{2FA2E768-B355-364C-B42F-A594C0B6C409}" type="presOf" srcId="{102A7059-1628-3C41-BFDF-B0DD50C10D75}" destId="{E1C4C50B-D2AE-B843-A4E1-E71A4576CB9A}" srcOrd="0" destOrd="0" presId="urn:microsoft.com/office/officeart/2005/8/layout/chevron1"/>
    <dgm:cxn modelId="{4C208BC1-FEF7-EF45-BBE0-425B3A08DD75}" srcId="{9B721DC8-B7E8-0242-83EB-1F184E0A501D}" destId="{4AAA16BB-28B3-3F40-9699-01799283A3C0}" srcOrd="0" destOrd="0" parTransId="{032ABE89-ED4A-6A4E-A723-D34A87C8EC93}" sibTransId="{E51D0C36-CCA9-5F47-84F0-C528DE3882CF}"/>
    <dgm:cxn modelId="{A020BDDE-0459-5B4B-8CF5-BCB57F52C84B}" type="presOf" srcId="{8884C433-7A85-AA42-B7E0-AAA271365E27}" destId="{20DF095E-278C-7344-9A68-E7BBF619A07B}" srcOrd="0" destOrd="0" presId="urn:microsoft.com/office/officeart/2005/8/layout/chevron1"/>
    <dgm:cxn modelId="{4931A4EB-60C6-8340-B067-B07859586B91}" srcId="{9B721DC8-B7E8-0242-83EB-1F184E0A501D}" destId="{102A7059-1628-3C41-BFDF-B0DD50C10D75}" srcOrd="2" destOrd="0" parTransId="{52B9233B-9452-D846-AB82-5320C43ED819}" sibTransId="{CECA1F4E-52BA-4441-96BA-A0CD5758D9E4}"/>
    <dgm:cxn modelId="{7C484F9B-051D-3C47-98BF-7516757DC30B}" type="presParOf" srcId="{A308BDD4-FCA4-1046-8EC0-226C7C967414}" destId="{0E1FC27A-E941-654E-BE30-D3DB52D69FBF}" srcOrd="0" destOrd="0" presId="urn:microsoft.com/office/officeart/2005/8/layout/chevron1"/>
    <dgm:cxn modelId="{8BB9FFA3-1910-B245-A482-DEFC944C19F3}" type="presParOf" srcId="{A308BDD4-FCA4-1046-8EC0-226C7C967414}" destId="{C732EA3A-B691-C44F-BDF0-8F52F5400415}" srcOrd="1" destOrd="0" presId="urn:microsoft.com/office/officeart/2005/8/layout/chevron1"/>
    <dgm:cxn modelId="{652C5517-C57D-E04A-BE78-D7B920941564}" type="presParOf" srcId="{A308BDD4-FCA4-1046-8EC0-226C7C967414}" destId="{FF9DDE7E-BED5-4444-BB84-99F582238A8D}" srcOrd="2" destOrd="0" presId="urn:microsoft.com/office/officeart/2005/8/layout/chevron1"/>
    <dgm:cxn modelId="{1300D530-A3D2-3F43-900D-1E171337263C}" type="presParOf" srcId="{A308BDD4-FCA4-1046-8EC0-226C7C967414}" destId="{CCE5EF02-FA40-C241-AA8B-0946D0FA7BBC}" srcOrd="3" destOrd="0" presId="urn:microsoft.com/office/officeart/2005/8/layout/chevron1"/>
    <dgm:cxn modelId="{6BD58057-5ED9-EC43-BD50-FE454AFA52AA}" type="presParOf" srcId="{A308BDD4-FCA4-1046-8EC0-226C7C967414}" destId="{E1C4C50B-D2AE-B843-A4E1-E71A4576CB9A}" srcOrd="4" destOrd="0" presId="urn:microsoft.com/office/officeart/2005/8/layout/chevron1"/>
    <dgm:cxn modelId="{AAF69B72-652D-EE43-9D19-22CB419CACEA}" type="presParOf" srcId="{A308BDD4-FCA4-1046-8EC0-226C7C967414}" destId="{7AA9EA7F-876A-5941-80C5-D827A821A255}" srcOrd="5" destOrd="0" presId="urn:microsoft.com/office/officeart/2005/8/layout/chevron1"/>
    <dgm:cxn modelId="{9E04563B-E0B4-C644-87A4-C159361050A3}" type="presParOf" srcId="{A308BDD4-FCA4-1046-8EC0-226C7C967414}" destId="{20DF095E-278C-7344-9A68-E7BBF619A07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22B0E0A-F48F-42D5-B0D7-D52160E34F5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D349BDD-CF90-445C-9D89-638C03CF7B2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500" b="1" i="1" kern="120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What’s the pattern of collaboration within this research institution?</a:t>
          </a:r>
          <a:endParaRPr lang="en-US" sz="2500" b="1" i="1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+mn-ea"/>
            <a:cs typeface="+mn-cs"/>
          </a:endParaRPr>
        </a:p>
      </dgm:t>
    </dgm:pt>
    <dgm:pt modelId="{1B4F4C93-C12B-4D6C-AB9B-B5F9996BA83B}" type="parTrans" cxnId="{455929FC-75BD-4017-89C3-5739FD8017F6}">
      <dgm:prSet/>
      <dgm:spPr/>
      <dgm:t>
        <a:bodyPr/>
        <a:lstStyle/>
        <a:p>
          <a:endParaRPr lang="en-US"/>
        </a:p>
      </dgm:t>
    </dgm:pt>
    <dgm:pt modelId="{FB32D79B-8103-491B-A97D-A75CD6CC857E}" type="sibTrans" cxnId="{455929FC-75BD-4017-89C3-5739FD8017F6}">
      <dgm:prSet/>
      <dgm:spPr/>
      <dgm:t>
        <a:bodyPr/>
        <a:lstStyle/>
        <a:p>
          <a:endParaRPr lang="en-US"/>
        </a:p>
      </dgm:t>
    </dgm:pt>
    <dgm:pt modelId="{B86D92E0-B5B7-4C49-BACB-5147E06D96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 dirty="0"/>
            <a:t>What is the effect of removing the most central nodes?</a:t>
          </a:r>
          <a:endParaRPr lang="en-US" dirty="0"/>
        </a:p>
      </dgm:t>
    </dgm:pt>
    <dgm:pt modelId="{1B461677-934C-4C80-860D-671E421DC9F7}" type="parTrans" cxnId="{82274CA2-C72D-4C73-B7AE-BB8F2F020619}">
      <dgm:prSet/>
      <dgm:spPr/>
      <dgm:t>
        <a:bodyPr/>
        <a:lstStyle/>
        <a:p>
          <a:endParaRPr lang="en-US"/>
        </a:p>
      </dgm:t>
    </dgm:pt>
    <dgm:pt modelId="{EF3D8CDD-2DFC-4277-AF15-F46D3C037065}" type="sibTrans" cxnId="{82274CA2-C72D-4C73-B7AE-BB8F2F020619}">
      <dgm:prSet/>
      <dgm:spPr/>
      <dgm:t>
        <a:bodyPr/>
        <a:lstStyle/>
        <a:p>
          <a:endParaRPr lang="en-US"/>
        </a:p>
      </dgm:t>
    </dgm:pt>
    <dgm:pt modelId="{6BA7DF67-703E-4035-9ED5-8FA2DC9710C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 dirty="0"/>
            <a:t>Are there any potential influencers other than the central node with the highest centrality?</a:t>
          </a:r>
          <a:endParaRPr lang="en-US" dirty="0"/>
        </a:p>
      </dgm:t>
    </dgm:pt>
    <dgm:pt modelId="{593B194D-F863-4795-B913-1E8A3E4C117C}" type="parTrans" cxnId="{7C4F5D90-9EA8-4073-B009-1F8BCC27B7F2}">
      <dgm:prSet/>
      <dgm:spPr/>
      <dgm:t>
        <a:bodyPr/>
        <a:lstStyle/>
        <a:p>
          <a:endParaRPr lang="en-US"/>
        </a:p>
      </dgm:t>
    </dgm:pt>
    <dgm:pt modelId="{CC11F2F1-12D2-40C4-8B18-46C78B300EB8}" type="sibTrans" cxnId="{7C4F5D90-9EA8-4073-B009-1F8BCC27B7F2}">
      <dgm:prSet/>
      <dgm:spPr/>
      <dgm:t>
        <a:bodyPr/>
        <a:lstStyle/>
        <a:p>
          <a:endParaRPr lang="en-US"/>
        </a:p>
      </dgm:t>
    </dgm:pt>
    <dgm:pt modelId="{EDBC22F1-E4C8-4B8A-A692-B11BE8910FB1}" type="pres">
      <dgm:prSet presAssocID="{D22B0E0A-F48F-42D5-B0D7-D52160E34F5D}" presName="root" presStyleCnt="0">
        <dgm:presLayoutVars>
          <dgm:dir/>
          <dgm:resizeHandles val="exact"/>
        </dgm:presLayoutVars>
      </dgm:prSet>
      <dgm:spPr/>
    </dgm:pt>
    <dgm:pt modelId="{C1308BE0-0596-46EB-9C2A-4C1F8FD77602}" type="pres">
      <dgm:prSet presAssocID="{FD349BDD-CF90-445C-9D89-638C03CF7B20}" presName="compNode" presStyleCnt="0"/>
      <dgm:spPr/>
    </dgm:pt>
    <dgm:pt modelId="{A7F2A668-3CB3-4749-833E-3CCD4A9B4A86}" type="pres">
      <dgm:prSet presAssocID="{FD349BDD-CF90-445C-9D89-638C03CF7B20}" presName="bgRect" presStyleLbl="bgShp" presStyleIdx="0" presStyleCnt="3"/>
      <dgm:spPr/>
    </dgm:pt>
    <dgm:pt modelId="{0F00625F-AFA9-4131-A1A1-024E5A9FB5A3}" type="pres">
      <dgm:prSet presAssocID="{FD349BDD-CF90-445C-9D89-638C03CF7B2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0F287359-227E-4BFA-BBD3-9443F9C6AEEC}" type="pres">
      <dgm:prSet presAssocID="{FD349BDD-CF90-445C-9D89-638C03CF7B20}" presName="spaceRect" presStyleCnt="0"/>
      <dgm:spPr/>
    </dgm:pt>
    <dgm:pt modelId="{B65A65EC-AE15-4296-965D-BEC2F1B72B30}" type="pres">
      <dgm:prSet presAssocID="{FD349BDD-CF90-445C-9D89-638C03CF7B20}" presName="parTx" presStyleLbl="revTx" presStyleIdx="0" presStyleCnt="3">
        <dgm:presLayoutVars>
          <dgm:chMax val="0"/>
          <dgm:chPref val="0"/>
        </dgm:presLayoutVars>
      </dgm:prSet>
      <dgm:spPr/>
    </dgm:pt>
    <dgm:pt modelId="{D4694E38-2D6C-4766-BAA1-A7015803483B}" type="pres">
      <dgm:prSet presAssocID="{FB32D79B-8103-491B-A97D-A75CD6CC857E}" presName="sibTrans" presStyleCnt="0"/>
      <dgm:spPr/>
    </dgm:pt>
    <dgm:pt modelId="{552B191B-F218-49C1-AF93-C5D0C603B0C5}" type="pres">
      <dgm:prSet presAssocID="{B86D92E0-B5B7-4C49-BACB-5147E06D9666}" presName="compNode" presStyleCnt="0"/>
      <dgm:spPr/>
    </dgm:pt>
    <dgm:pt modelId="{0FC5A1EC-F382-4161-9F95-3893DFAA4A7D}" type="pres">
      <dgm:prSet presAssocID="{B86D92E0-B5B7-4C49-BACB-5147E06D9666}" presName="bgRect" presStyleLbl="bgShp" presStyleIdx="1" presStyleCnt="3"/>
      <dgm:spPr/>
    </dgm:pt>
    <dgm:pt modelId="{D6A9F459-370D-405E-8AA8-51B663E910A5}" type="pres">
      <dgm:prSet presAssocID="{B86D92E0-B5B7-4C49-BACB-5147E06D966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FE630EE5-1A6F-437D-9E6E-B8CD3FB7C8C6}" type="pres">
      <dgm:prSet presAssocID="{B86D92E0-B5B7-4C49-BACB-5147E06D9666}" presName="spaceRect" presStyleCnt="0"/>
      <dgm:spPr/>
    </dgm:pt>
    <dgm:pt modelId="{DE955382-03F2-451B-8D04-D5D565DCAB9E}" type="pres">
      <dgm:prSet presAssocID="{B86D92E0-B5B7-4C49-BACB-5147E06D9666}" presName="parTx" presStyleLbl="revTx" presStyleIdx="1" presStyleCnt="3">
        <dgm:presLayoutVars>
          <dgm:chMax val="0"/>
          <dgm:chPref val="0"/>
        </dgm:presLayoutVars>
      </dgm:prSet>
      <dgm:spPr/>
    </dgm:pt>
    <dgm:pt modelId="{CE9AEDFE-6A6E-4E30-934B-022F919D1977}" type="pres">
      <dgm:prSet presAssocID="{EF3D8CDD-2DFC-4277-AF15-F46D3C037065}" presName="sibTrans" presStyleCnt="0"/>
      <dgm:spPr/>
    </dgm:pt>
    <dgm:pt modelId="{6A93F809-FA17-4555-97BB-B2ECD72402F1}" type="pres">
      <dgm:prSet presAssocID="{6BA7DF67-703E-4035-9ED5-8FA2DC9710C1}" presName="compNode" presStyleCnt="0"/>
      <dgm:spPr/>
    </dgm:pt>
    <dgm:pt modelId="{BC25AA1B-E0E1-4FB9-AF82-9CFBC2E7E50C}" type="pres">
      <dgm:prSet presAssocID="{6BA7DF67-703E-4035-9ED5-8FA2DC9710C1}" presName="bgRect" presStyleLbl="bgShp" presStyleIdx="2" presStyleCnt="3"/>
      <dgm:spPr/>
    </dgm:pt>
    <dgm:pt modelId="{32224199-F0EC-41EB-82BF-37A9F75FEC84}" type="pres">
      <dgm:prSet presAssocID="{6BA7DF67-703E-4035-9ED5-8FA2DC9710C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BE4F8A3D-9B37-4591-9322-2C0C8E2D2F35}" type="pres">
      <dgm:prSet presAssocID="{6BA7DF67-703E-4035-9ED5-8FA2DC9710C1}" presName="spaceRect" presStyleCnt="0"/>
      <dgm:spPr/>
    </dgm:pt>
    <dgm:pt modelId="{EF8EE944-E727-4A75-8E32-EC9E510E1F0F}" type="pres">
      <dgm:prSet presAssocID="{6BA7DF67-703E-4035-9ED5-8FA2DC9710C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63DAC04-A6B1-1545-B1EA-7377AAFC331D}" type="presOf" srcId="{D22B0E0A-F48F-42D5-B0D7-D52160E34F5D}" destId="{EDBC22F1-E4C8-4B8A-A692-B11BE8910FB1}" srcOrd="0" destOrd="0" presId="urn:microsoft.com/office/officeart/2018/2/layout/IconVerticalSolidList"/>
    <dgm:cxn modelId="{B002AC49-229C-0F44-B5CE-FDB961FF9577}" type="presOf" srcId="{B86D92E0-B5B7-4C49-BACB-5147E06D9666}" destId="{DE955382-03F2-451B-8D04-D5D565DCAB9E}" srcOrd="0" destOrd="0" presId="urn:microsoft.com/office/officeart/2018/2/layout/IconVerticalSolidList"/>
    <dgm:cxn modelId="{19F6645A-C16F-3E48-894B-E8DB0B8E757B}" type="presOf" srcId="{6BA7DF67-703E-4035-9ED5-8FA2DC9710C1}" destId="{EF8EE944-E727-4A75-8E32-EC9E510E1F0F}" srcOrd="0" destOrd="0" presId="urn:microsoft.com/office/officeart/2018/2/layout/IconVerticalSolidList"/>
    <dgm:cxn modelId="{209B7671-F3CD-034B-9B1C-B5B5708F8E0E}" type="presOf" srcId="{FD349BDD-CF90-445C-9D89-638C03CF7B20}" destId="{B65A65EC-AE15-4296-965D-BEC2F1B72B30}" srcOrd="0" destOrd="0" presId="urn:microsoft.com/office/officeart/2018/2/layout/IconVerticalSolidList"/>
    <dgm:cxn modelId="{7C4F5D90-9EA8-4073-B009-1F8BCC27B7F2}" srcId="{D22B0E0A-F48F-42D5-B0D7-D52160E34F5D}" destId="{6BA7DF67-703E-4035-9ED5-8FA2DC9710C1}" srcOrd="2" destOrd="0" parTransId="{593B194D-F863-4795-B913-1E8A3E4C117C}" sibTransId="{CC11F2F1-12D2-40C4-8B18-46C78B300EB8}"/>
    <dgm:cxn modelId="{82274CA2-C72D-4C73-B7AE-BB8F2F020619}" srcId="{D22B0E0A-F48F-42D5-B0D7-D52160E34F5D}" destId="{B86D92E0-B5B7-4C49-BACB-5147E06D9666}" srcOrd="1" destOrd="0" parTransId="{1B461677-934C-4C80-860D-671E421DC9F7}" sibTransId="{EF3D8CDD-2DFC-4277-AF15-F46D3C037065}"/>
    <dgm:cxn modelId="{455929FC-75BD-4017-89C3-5739FD8017F6}" srcId="{D22B0E0A-F48F-42D5-B0D7-D52160E34F5D}" destId="{FD349BDD-CF90-445C-9D89-638C03CF7B20}" srcOrd="0" destOrd="0" parTransId="{1B4F4C93-C12B-4D6C-AB9B-B5F9996BA83B}" sibTransId="{FB32D79B-8103-491B-A97D-A75CD6CC857E}"/>
    <dgm:cxn modelId="{B3BA7AAB-5B66-4240-920B-7C7C62FA9FBB}" type="presParOf" srcId="{EDBC22F1-E4C8-4B8A-A692-B11BE8910FB1}" destId="{C1308BE0-0596-46EB-9C2A-4C1F8FD77602}" srcOrd="0" destOrd="0" presId="urn:microsoft.com/office/officeart/2018/2/layout/IconVerticalSolidList"/>
    <dgm:cxn modelId="{C5A3AECB-7D98-2340-B513-E1085DE94FCA}" type="presParOf" srcId="{C1308BE0-0596-46EB-9C2A-4C1F8FD77602}" destId="{A7F2A668-3CB3-4749-833E-3CCD4A9B4A86}" srcOrd="0" destOrd="0" presId="urn:microsoft.com/office/officeart/2018/2/layout/IconVerticalSolidList"/>
    <dgm:cxn modelId="{2A1A0EF8-96C4-0C4E-92CE-8A564C41953C}" type="presParOf" srcId="{C1308BE0-0596-46EB-9C2A-4C1F8FD77602}" destId="{0F00625F-AFA9-4131-A1A1-024E5A9FB5A3}" srcOrd="1" destOrd="0" presId="urn:microsoft.com/office/officeart/2018/2/layout/IconVerticalSolidList"/>
    <dgm:cxn modelId="{2DEDA200-8277-B541-B068-FC851E6B3A76}" type="presParOf" srcId="{C1308BE0-0596-46EB-9C2A-4C1F8FD77602}" destId="{0F287359-227E-4BFA-BBD3-9443F9C6AEEC}" srcOrd="2" destOrd="0" presId="urn:microsoft.com/office/officeart/2018/2/layout/IconVerticalSolidList"/>
    <dgm:cxn modelId="{50C25BF7-197B-AC47-96E5-A6BCC4AB4FA8}" type="presParOf" srcId="{C1308BE0-0596-46EB-9C2A-4C1F8FD77602}" destId="{B65A65EC-AE15-4296-965D-BEC2F1B72B30}" srcOrd="3" destOrd="0" presId="urn:microsoft.com/office/officeart/2018/2/layout/IconVerticalSolidList"/>
    <dgm:cxn modelId="{536DBD76-8E78-5F4F-82FD-99542D175DC2}" type="presParOf" srcId="{EDBC22F1-E4C8-4B8A-A692-B11BE8910FB1}" destId="{D4694E38-2D6C-4766-BAA1-A7015803483B}" srcOrd="1" destOrd="0" presId="urn:microsoft.com/office/officeart/2018/2/layout/IconVerticalSolidList"/>
    <dgm:cxn modelId="{2B2BAFBF-AAF8-0D47-A4D5-A3C75A6716B4}" type="presParOf" srcId="{EDBC22F1-E4C8-4B8A-A692-B11BE8910FB1}" destId="{552B191B-F218-49C1-AF93-C5D0C603B0C5}" srcOrd="2" destOrd="0" presId="urn:microsoft.com/office/officeart/2018/2/layout/IconVerticalSolidList"/>
    <dgm:cxn modelId="{1126FEA9-6B90-5D40-BE91-0B72A4CABFDD}" type="presParOf" srcId="{552B191B-F218-49C1-AF93-C5D0C603B0C5}" destId="{0FC5A1EC-F382-4161-9F95-3893DFAA4A7D}" srcOrd="0" destOrd="0" presId="urn:microsoft.com/office/officeart/2018/2/layout/IconVerticalSolidList"/>
    <dgm:cxn modelId="{793DC87E-668E-EB4A-9B0A-4A5C4C72F2B4}" type="presParOf" srcId="{552B191B-F218-49C1-AF93-C5D0C603B0C5}" destId="{D6A9F459-370D-405E-8AA8-51B663E910A5}" srcOrd="1" destOrd="0" presId="urn:microsoft.com/office/officeart/2018/2/layout/IconVerticalSolidList"/>
    <dgm:cxn modelId="{741BC4E2-C15A-274E-B851-509B04233E84}" type="presParOf" srcId="{552B191B-F218-49C1-AF93-C5D0C603B0C5}" destId="{FE630EE5-1A6F-437D-9E6E-B8CD3FB7C8C6}" srcOrd="2" destOrd="0" presId="urn:microsoft.com/office/officeart/2018/2/layout/IconVerticalSolidList"/>
    <dgm:cxn modelId="{292850A5-AA1C-1641-A6AC-FE2A54FAE218}" type="presParOf" srcId="{552B191B-F218-49C1-AF93-C5D0C603B0C5}" destId="{DE955382-03F2-451B-8D04-D5D565DCAB9E}" srcOrd="3" destOrd="0" presId="urn:microsoft.com/office/officeart/2018/2/layout/IconVerticalSolidList"/>
    <dgm:cxn modelId="{4832A529-D30F-0F45-940F-AD98152A4CE3}" type="presParOf" srcId="{EDBC22F1-E4C8-4B8A-A692-B11BE8910FB1}" destId="{CE9AEDFE-6A6E-4E30-934B-022F919D1977}" srcOrd="3" destOrd="0" presId="urn:microsoft.com/office/officeart/2018/2/layout/IconVerticalSolidList"/>
    <dgm:cxn modelId="{4BA6EAB6-C5A4-4248-8097-F8DC9D64C1A9}" type="presParOf" srcId="{EDBC22F1-E4C8-4B8A-A692-B11BE8910FB1}" destId="{6A93F809-FA17-4555-97BB-B2ECD72402F1}" srcOrd="4" destOrd="0" presId="urn:microsoft.com/office/officeart/2018/2/layout/IconVerticalSolidList"/>
    <dgm:cxn modelId="{125E684D-E2F7-5B48-AD7D-9D843E9BE887}" type="presParOf" srcId="{6A93F809-FA17-4555-97BB-B2ECD72402F1}" destId="{BC25AA1B-E0E1-4FB9-AF82-9CFBC2E7E50C}" srcOrd="0" destOrd="0" presId="urn:microsoft.com/office/officeart/2018/2/layout/IconVerticalSolidList"/>
    <dgm:cxn modelId="{DF621B61-9FA0-F349-B1C1-31CE2463706E}" type="presParOf" srcId="{6A93F809-FA17-4555-97BB-B2ECD72402F1}" destId="{32224199-F0EC-41EB-82BF-37A9F75FEC84}" srcOrd="1" destOrd="0" presId="urn:microsoft.com/office/officeart/2018/2/layout/IconVerticalSolidList"/>
    <dgm:cxn modelId="{B0C0F145-E9DF-9D40-A732-8F5104D58C2E}" type="presParOf" srcId="{6A93F809-FA17-4555-97BB-B2ECD72402F1}" destId="{BE4F8A3D-9B37-4591-9322-2C0C8E2D2F35}" srcOrd="2" destOrd="0" presId="urn:microsoft.com/office/officeart/2018/2/layout/IconVerticalSolidList"/>
    <dgm:cxn modelId="{BF8A3E5C-BA1D-1A4D-8F98-D9002513DCAE}" type="presParOf" srcId="{6A93F809-FA17-4555-97BB-B2ECD72402F1}" destId="{EF8EE944-E727-4A75-8E32-EC9E510E1F0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C95EB3-D16D-0C42-B4E8-B7D9EC7A9A73}">
      <dsp:nvSpPr>
        <dsp:cNvPr id="0" name=""/>
        <dsp:cNvSpPr/>
      </dsp:nvSpPr>
      <dsp:spPr>
        <a:xfrm>
          <a:off x="1754" y="491661"/>
          <a:ext cx="1561100" cy="62444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CEO</a:t>
          </a:r>
        </a:p>
      </dsp:txBody>
      <dsp:txXfrm>
        <a:off x="313974" y="491661"/>
        <a:ext cx="936660" cy="624440"/>
      </dsp:txXfrm>
    </dsp:sp>
    <dsp:sp modelId="{FBF702A5-4042-E045-A110-F57C1EDE2F4D}">
      <dsp:nvSpPr>
        <dsp:cNvPr id="0" name=""/>
        <dsp:cNvSpPr/>
      </dsp:nvSpPr>
      <dsp:spPr>
        <a:xfrm>
          <a:off x="1406744" y="491661"/>
          <a:ext cx="1561100" cy="62444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Top Manager</a:t>
          </a:r>
        </a:p>
      </dsp:txBody>
      <dsp:txXfrm>
        <a:off x="1718964" y="491661"/>
        <a:ext cx="936660" cy="624440"/>
      </dsp:txXfrm>
    </dsp:sp>
    <dsp:sp modelId="{2220E800-62B2-BE43-8729-000A23228ABE}">
      <dsp:nvSpPr>
        <dsp:cNvPr id="0" name=""/>
        <dsp:cNvSpPr/>
      </dsp:nvSpPr>
      <dsp:spPr>
        <a:xfrm>
          <a:off x="2811735" y="491661"/>
          <a:ext cx="1561100" cy="624440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Manager</a:t>
          </a:r>
        </a:p>
      </dsp:txBody>
      <dsp:txXfrm>
        <a:off x="3123955" y="491661"/>
        <a:ext cx="936660" cy="624440"/>
      </dsp:txXfrm>
    </dsp:sp>
    <dsp:sp modelId="{11EF4F97-FFD0-B44E-8A49-EB5FFA3BF9D8}">
      <dsp:nvSpPr>
        <dsp:cNvPr id="0" name=""/>
        <dsp:cNvSpPr/>
      </dsp:nvSpPr>
      <dsp:spPr>
        <a:xfrm>
          <a:off x="4216725" y="491661"/>
          <a:ext cx="1561100" cy="62444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Group Leader</a:t>
          </a:r>
        </a:p>
      </dsp:txBody>
      <dsp:txXfrm>
        <a:off x="4528945" y="491661"/>
        <a:ext cx="936660" cy="624440"/>
      </dsp:txXfrm>
    </dsp:sp>
    <dsp:sp modelId="{57F24EC4-87B8-9C47-8022-3BF4B1D410D3}">
      <dsp:nvSpPr>
        <dsp:cNvPr id="0" name=""/>
        <dsp:cNvSpPr/>
      </dsp:nvSpPr>
      <dsp:spPr>
        <a:xfrm>
          <a:off x="5621716" y="491661"/>
          <a:ext cx="1561100" cy="624440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Associates</a:t>
          </a:r>
        </a:p>
      </dsp:txBody>
      <dsp:txXfrm>
        <a:off x="5933936" y="491661"/>
        <a:ext cx="936660" cy="6244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1FC27A-E941-654E-BE30-D3DB52D69FBF}">
      <dsp:nvSpPr>
        <dsp:cNvPr id="0" name=""/>
        <dsp:cNvSpPr/>
      </dsp:nvSpPr>
      <dsp:spPr>
        <a:xfrm>
          <a:off x="3332" y="415886"/>
          <a:ext cx="1939974" cy="775989"/>
        </a:xfrm>
        <a:prstGeom prst="chevron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Senior Manager</a:t>
          </a:r>
        </a:p>
      </dsp:txBody>
      <dsp:txXfrm>
        <a:off x="391327" y="415886"/>
        <a:ext cx="1163985" cy="775989"/>
      </dsp:txXfrm>
    </dsp:sp>
    <dsp:sp modelId="{FF9DDE7E-BED5-4444-BB84-99F582238A8D}">
      <dsp:nvSpPr>
        <dsp:cNvPr id="0" name=""/>
        <dsp:cNvSpPr/>
      </dsp:nvSpPr>
      <dsp:spPr>
        <a:xfrm>
          <a:off x="1767510" y="411106"/>
          <a:ext cx="1939974" cy="775989"/>
        </a:xfrm>
        <a:prstGeom prst="chevron">
          <a:avLst/>
        </a:prstGeom>
        <a:solidFill>
          <a:schemeClr val="accent1">
            <a:shade val="50000"/>
            <a:hueOff val="-4683"/>
            <a:satOff val="13414"/>
            <a:lumOff val="178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Chief Project Leader</a:t>
          </a:r>
        </a:p>
      </dsp:txBody>
      <dsp:txXfrm>
        <a:off x="2155505" y="411106"/>
        <a:ext cx="1163985" cy="775989"/>
      </dsp:txXfrm>
    </dsp:sp>
    <dsp:sp modelId="{E1C4C50B-D2AE-B843-A4E1-E71A4576CB9A}">
      <dsp:nvSpPr>
        <dsp:cNvPr id="0" name=""/>
        <dsp:cNvSpPr/>
      </dsp:nvSpPr>
      <dsp:spPr>
        <a:xfrm>
          <a:off x="3495286" y="415886"/>
          <a:ext cx="1939974" cy="775989"/>
        </a:xfrm>
        <a:prstGeom prst="chevron">
          <a:avLst/>
        </a:prstGeom>
        <a:solidFill>
          <a:schemeClr val="accent1">
            <a:shade val="50000"/>
            <a:hueOff val="-9366"/>
            <a:satOff val="26829"/>
            <a:lumOff val="357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Project Leader</a:t>
          </a:r>
        </a:p>
      </dsp:txBody>
      <dsp:txXfrm>
        <a:off x="3883281" y="415886"/>
        <a:ext cx="1163985" cy="775989"/>
      </dsp:txXfrm>
    </dsp:sp>
    <dsp:sp modelId="{20DF095E-278C-7344-9A68-E7BBF619A07B}">
      <dsp:nvSpPr>
        <dsp:cNvPr id="0" name=""/>
        <dsp:cNvSpPr/>
      </dsp:nvSpPr>
      <dsp:spPr>
        <a:xfrm>
          <a:off x="5242856" y="408716"/>
          <a:ext cx="1939974" cy="775989"/>
        </a:xfrm>
        <a:prstGeom prst="chevron">
          <a:avLst/>
        </a:prstGeom>
        <a:solidFill>
          <a:schemeClr val="accent1">
            <a:shade val="50000"/>
            <a:hueOff val="-4683"/>
            <a:satOff val="13414"/>
            <a:lumOff val="178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Researcher</a:t>
          </a:r>
        </a:p>
      </dsp:txBody>
      <dsp:txXfrm>
        <a:off x="5630851" y="408716"/>
        <a:ext cx="1163985" cy="7759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F2A668-3CB3-4749-833E-3CCD4A9B4A86}">
      <dsp:nvSpPr>
        <dsp:cNvPr id="0" name=""/>
        <dsp:cNvSpPr/>
      </dsp:nvSpPr>
      <dsp:spPr>
        <a:xfrm>
          <a:off x="0" y="629"/>
          <a:ext cx="7117918" cy="147308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00625F-AFA9-4131-A1A1-024E5A9FB5A3}">
      <dsp:nvSpPr>
        <dsp:cNvPr id="0" name=""/>
        <dsp:cNvSpPr/>
      </dsp:nvSpPr>
      <dsp:spPr>
        <a:xfrm>
          <a:off x="445607" y="332073"/>
          <a:ext cx="810195" cy="8101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5A65EC-AE15-4296-965D-BEC2F1B72B30}">
      <dsp:nvSpPr>
        <dsp:cNvPr id="0" name=""/>
        <dsp:cNvSpPr/>
      </dsp:nvSpPr>
      <dsp:spPr>
        <a:xfrm>
          <a:off x="1701410" y="629"/>
          <a:ext cx="5416507" cy="1473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901" tIns="155901" rIns="155901" bIns="15590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1" kern="120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What’s the pattern of collaboration within this research institution?</a:t>
          </a:r>
          <a:endParaRPr lang="en-US" sz="2500" b="1" i="1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+mn-ea"/>
            <a:cs typeface="+mn-cs"/>
          </a:endParaRPr>
        </a:p>
      </dsp:txBody>
      <dsp:txXfrm>
        <a:off x="1701410" y="629"/>
        <a:ext cx="5416507" cy="1473082"/>
      </dsp:txXfrm>
    </dsp:sp>
    <dsp:sp modelId="{0FC5A1EC-F382-4161-9F95-3893DFAA4A7D}">
      <dsp:nvSpPr>
        <dsp:cNvPr id="0" name=""/>
        <dsp:cNvSpPr/>
      </dsp:nvSpPr>
      <dsp:spPr>
        <a:xfrm>
          <a:off x="0" y="1841983"/>
          <a:ext cx="7117918" cy="147308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A9F459-370D-405E-8AA8-51B663E910A5}">
      <dsp:nvSpPr>
        <dsp:cNvPr id="0" name=""/>
        <dsp:cNvSpPr/>
      </dsp:nvSpPr>
      <dsp:spPr>
        <a:xfrm>
          <a:off x="445607" y="2173426"/>
          <a:ext cx="810195" cy="8101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955382-03F2-451B-8D04-D5D565DCAB9E}">
      <dsp:nvSpPr>
        <dsp:cNvPr id="0" name=""/>
        <dsp:cNvSpPr/>
      </dsp:nvSpPr>
      <dsp:spPr>
        <a:xfrm>
          <a:off x="1701410" y="1841983"/>
          <a:ext cx="5416507" cy="1473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901" tIns="155901" rIns="155901" bIns="15590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1" kern="1200" dirty="0"/>
            <a:t>What is the effect of removing the most central nodes?</a:t>
          </a:r>
          <a:endParaRPr lang="en-US" sz="2400" kern="1200" dirty="0"/>
        </a:p>
      </dsp:txBody>
      <dsp:txXfrm>
        <a:off x="1701410" y="1841983"/>
        <a:ext cx="5416507" cy="1473082"/>
      </dsp:txXfrm>
    </dsp:sp>
    <dsp:sp modelId="{BC25AA1B-E0E1-4FB9-AF82-9CFBC2E7E50C}">
      <dsp:nvSpPr>
        <dsp:cNvPr id="0" name=""/>
        <dsp:cNvSpPr/>
      </dsp:nvSpPr>
      <dsp:spPr>
        <a:xfrm>
          <a:off x="0" y="3683336"/>
          <a:ext cx="7117918" cy="147308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224199-F0EC-41EB-82BF-37A9F75FEC84}">
      <dsp:nvSpPr>
        <dsp:cNvPr id="0" name=""/>
        <dsp:cNvSpPr/>
      </dsp:nvSpPr>
      <dsp:spPr>
        <a:xfrm>
          <a:off x="445607" y="4014780"/>
          <a:ext cx="810195" cy="8101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8EE944-E727-4A75-8E32-EC9E510E1F0F}">
      <dsp:nvSpPr>
        <dsp:cNvPr id="0" name=""/>
        <dsp:cNvSpPr/>
      </dsp:nvSpPr>
      <dsp:spPr>
        <a:xfrm>
          <a:off x="1701410" y="3683336"/>
          <a:ext cx="5416507" cy="1473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901" tIns="155901" rIns="155901" bIns="15590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1" kern="1200" dirty="0"/>
            <a:t>Are there any potential influencers other than the central node with the highest centrality?</a:t>
          </a:r>
          <a:endParaRPr lang="en-US" sz="2400" kern="1200" dirty="0"/>
        </a:p>
      </dsp:txBody>
      <dsp:txXfrm>
        <a:off x="1701410" y="3683336"/>
        <a:ext cx="5416507" cy="14730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3/17/21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442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3/17/21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636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3/17/21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45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3/17/21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562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3/17/21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749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3/17/21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943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3/17/21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948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3/17/21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732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3/17/21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45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3/17/21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50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3/17/21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229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3/17/21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7979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.cam.ac.uk/teaching/1314/L109/tutorial.pdf" TargetMode="External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etworkx.org/documentation/stable/tutorial.html" TargetMode="External"/><Relationship Id="rId4" Type="http://schemas.openxmlformats.org/officeDocument/2006/relationships/hyperlink" Target="https://snap.stanford.edu/data/email-EuAll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000FC-D615-4C0E-B7F6-8F436558AB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9109" r="-1" b="15321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13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8391353-FE0E-EF49-B5D6-EC408CA692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2606" y="1122363"/>
            <a:ext cx="7063739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Networks Project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32FAA5-AE97-224C-8D21-B02F95AF94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2606" y="3602038"/>
            <a:ext cx="7063739" cy="1655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Scott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Ye, Tobias Zheng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83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5D20674-CF0C-4687-81B6-A613F871A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Abstract background of dark mesh">
            <a:extLst>
              <a:ext uri="{FF2B5EF4-FFF2-40B4-BE49-F238E27FC236}">
                <a16:creationId xmlns:a16="http://schemas.microsoft.com/office/drawing/2014/main" id="{A8D7A864-7AC0-402D-8601-6C61371B9F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C2BD3211-5B9B-40DA-8BD0-C3426AE78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9872" y="0"/>
            <a:ext cx="113367" cy="113367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D8121B6-45E6-447F-87B8-58EDD064E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8414" y="63468"/>
            <a:ext cx="56114" cy="56114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C95B8E3-CBB0-4A5C-B65B-59C12D44B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2370" y="655738"/>
            <a:ext cx="466441" cy="4664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EA710C0-F536-4B31-8D0F-28E2F0893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9769" y="579797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1EB61F8-34CD-4251-9B31-59AB92843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0824" y="374048"/>
            <a:ext cx="230878" cy="230878"/>
          </a:xfrm>
          <a:prstGeom prst="ellipse">
            <a:avLst/>
          </a:prstGeom>
          <a:solidFill>
            <a:schemeClr val="accent2">
              <a:lumMod val="60000"/>
              <a:lumOff val="4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3FA5DB-69DC-4137-9264-5F838B990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95468" y="971670"/>
            <a:ext cx="113367" cy="11336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E98D956-6B7A-4A94-B508-F7A30E6421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334" y="512240"/>
            <a:ext cx="703889" cy="703889"/>
          </a:xfrm>
          <a:prstGeom prst="ellipse">
            <a:avLst/>
          </a:prstGeom>
          <a:solidFill>
            <a:schemeClr val="accent3">
              <a:lumMod val="40000"/>
              <a:lumOff val="6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6A3D2FC-6F98-4157-94A8-7D7FBD56E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41428" y="815149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7AE16AB-F0AB-4AC3-BD8F-336B5D98C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7435" y="1096664"/>
            <a:ext cx="405140" cy="405140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C819BFF-25C5-425C-8CD1-789F7A30D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1840754"/>
            <a:ext cx="12188952" cy="501724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5BC792-3351-0544-8313-89A1869E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465" y="528241"/>
            <a:ext cx="6001211" cy="11604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Plot the Network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0BE49C6-06E3-4324-91A8-F25B7DA1D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66319" y="1989824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78ABC8A-B58F-4AAE-8F6F-A07EB9D6D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30" y="2808040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FE19C866-B509-5940-BC96-B4DA230B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077" y="2737632"/>
            <a:ext cx="3919428" cy="1562648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D26B6C93-3C83-8B47-A652-61AFA0AC1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232" y="856729"/>
            <a:ext cx="4991384" cy="39334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5E6A8E-B341-B145-898F-106759260AB0}"/>
              </a:ext>
            </a:extLst>
          </p:cNvPr>
          <p:cNvSpPr txBox="1"/>
          <p:nvPr/>
        </p:nvSpPr>
        <p:spPr>
          <a:xfrm>
            <a:off x="8177264" y="5053295"/>
            <a:ext cx="1357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 = 50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DAD97D-5DC9-034E-A630-1DF45B16E5AD}"/>
              </a:ext>
            </a:extLst>
          </p:cNvPr>
          <p:cNvSpPr txBox="1"/>
          <p:nvPr/>
        </p:nvSpPr>
        <p:spPr>
          <a:xfrm>
            <a:off x="6547889" y="5615560"/>
            <a:ext cx="45524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Similar to the management network of a company?</a:t>
            </a:r>
          </a:p>
        </p:txBody>
      </p:sp>
    </p:spTree>
    <p:extLst>
      <p:ext uri="{BB962C8B-B14F-4D97-AF65-F5344CB8AC3E}">
        <p14:creationId xmlns:p14="http://schemas.microsoft.com/office/powerpoint/2010/main" val="2873079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stract background of dark mesh">
            <a:extLst>
              <a:ext uri="{FF2B5EF4-FFF2-40B4-BE49-F238E27FC236}">
                <a16:creationId xmlns:a16="http://schemas.microsoft.com/office/drawing/2014/main" id="{A8D7A864-7AC0-402D-8601-6C61371B9F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5BC792-3351-0544-8313-89A1869E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78" y="182509"/>
            <a:ext cx="6001211" cy="11604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Plot the Network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5E6A8E-B341-B145-898F-106759260AB0}"/>
              </a:ext>
            </a:extLst>
          </p:cNvPr>
          <p:cNvSpPr txBox="1"/>
          <p:nvPr/>
        </p:nvSpPr>
        <p:spPr>
          <a:xfrm>
            <a:off x="7498608" y="1342974"/>
            <a:ext cx="1357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 = 500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DAD97D-5DC9-034E-A630-1DF45B16E5AD}"/>
              </a:ext>
            </a:extLst>
          </p:cNvPr>
          <p:cNvSpPr txBox="1"/>
          <p:nvPr/>
        </p:nvSpPr>
        <p:spPr>
          <a:xfrm>
            <a:off x="7498608" y="1866194"/>
            <a:ext cx="4552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Still similar</a:t>
            </a:r>
          </a:p>
        </p:txBody>
      </p:sp>
      <p:pic>
        <p:nvPicPr>
          <p:cNvPr id="4" name="Picture 3" descr="A picture containing invertebrate&#10;&#10;Description automatically generated">
            <a:extLst>
              <a:ext uri="{FF2B5EF4-FFF2-40B4-BE49-F238E27FC236}">
                <a16:creationId xmlns:a16="http://schemas.microsoft.com/office/drawing/2014/main" id="{6E8588E3-D0E5-5D48-9F93-32F4EFE38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79" y="1342974"/>
            <a:ext cx="6480527" cy="495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32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stract background of dark mesh">
            <a:extLst>
              <a:ext uri="{FF2B5EF4-FFF2-40B4-BE49-F238E27FC236}">
                <a16:creationId xmlns:a16="http://schemas.microsoft.com/office/drawing/2014/main" id="{A8D7A864-7AC0-402D-8601-6C61371B9F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5BC792-3351-0544-8313-89A1869E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465" y="528241"/>
            <a:ext cx="6001211" cy="11604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L=10,000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DAD97D-5DC9-034E-A630-1DF45B16E5AD}"/>
              </a:ext>
            </a:extLst>
          </p:cNvPr>
          <p:cNvSpPr txBox="1"/>
          <p:nvPr/>
        </p:nvSpPr>
        <p:spPr>
          <a:xfrm>
            <a:off x="509793" y="1670654"/>
            <a:ext cx="4552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Sharp Difference</a:t>
            </a:r>
          </a:p>
        </p:txBody>
      </p:sp>
      <p:pic>
        <p:nvPicPr>
          <p:cNvPr id="4" name="Picture 3" descr="A blue circle with white dots&#10;&#10;Description automatically generated with low confidence">
            <a:extLst>
              <a:ext uri="{FF2B5EF4-FFF2-40B4-BE49-F238E27FC236}">
                <a16:creationId xmlns:a16="http://schemas.microsoft.com/office/drawing/2014/main" id="{02571233-A588-EE40-AB6D-27456C443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279" y="771799"/>
            <a:ext cx="7200899" cy="531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482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61135-9F0B-9041-B9F2-CD2736217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8364" y="365125"/>
            <a:ext cx="6180773" cy="1325563"/>
          </a:xfrm>
        </p:spPr>
        <p:txBody>
          <a:bodyPr/>
          <a:lstStyle/>
          <a:p>
            <a:r>
              <a:rPr lang="en-US" dirty="0"/>
              <a:t>Degree Distribution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5CCA36-F542-B549-9D20-4B4CE11F7A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857" y="1690688"/>
            <a:ext cx="5256011" cy="1325563"/>
          </a:xfr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21BFAE89-7D8A-FA49-A200-0FB88E8A9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823" y="1489074"/>
            <a:ext cx="6009026" cy="435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124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6695F-C180-154E-B6A7-8E223BB01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11" y="153192"/>
            <a:ext cx="10659110" cy="1325563"/>
          </a:xfrm>
        </p:spPr>
        <p:txBody>
          <a:bodyPr/>
          <a:lstStyle/>
          <a:p>
            <a:r>
              <a:rPr lang="en-US" dirty="0"/>
              <a:t>Degree Distribution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44A3FEA-F06F-3041-8BE8-D374A63C8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948" y="1660526"/>
            <a:ext cx="5955052" cy="4351338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73456591-7D02-D148-9B9F-108AFAF6D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052" y="1660526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777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6695F-C180-154E-B6A7-8E223BB01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11" y="153192"/>
            <a:ext cx="10659110" cy="1325563"/>
          </a:xfrm>
        </p:spPr>
        <p:txBody>
          <a:bodyPr/>
          <a:lstStyle/>
          <a:p>
            <a:r>
              <a:rPr lang="en-US" dirty="0"/>
              <a:t>Degree Distribution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4A3FEA-F06F-3041-8BE8-D374A63C8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0948" y="1775259"/>
            <a:ext cx="5388315" cy="372959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456591-7D02-D148-9B9F-108AFAF6D4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83654" y="1614489"/>
            <a:ext cx="6367398" cy="413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18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990AF-D3C7-E94D-B35D-51015F27D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Nodes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A4FB9B1-59E7-0443-803F-C472E4DFB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7240" y="3257146"/>
            <a:ext cx="7162800" cy="2730500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E2DF927-18A8-DC48-A2B1-5E4FA7E5B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1690688"/>
            <a:ext cx="66675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66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2FFED-9DC2-984C-B113-8247FCE41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44" y="208162"/>
            <a:ext cx="1065911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Try to Remove Several Central Nodes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F42270D-0879-7346-8CDD-3BAA548630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6471" y="1404937"/>
            <a:ext cx="7419057" cy="5206107"/>
          </a:xfrm>
        </p:spPr>
      </p:pic>
    </p:spTree>
    <p:extLst>
      <p:ext uri="{BB962C8B-B14F-4D97-AF65-F5344CB8AC3E}">
        <p14:creationId xmlns:p14="http://schemas.microsoft.com/office/powerpoint/2010/main" val="3610885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0" name="Rectangle 93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Rectangle 95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4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26" name="Oval 98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99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0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01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02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Oval 103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04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05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06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Oval 107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: Shape 108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4" name="Freeform: Shape 109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5" name="Freeform: Shape 110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6" name="Oval 111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112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148" name="Rectangle 114">
            <a:extLst>
              <a:ext uri="{FF2B5EF4-FFF2-40B4-BE49-F238E27FC236}">
                <a16:creationId xmlns:a16="http://schemas.microsoft.com/office/drawing/2014/main" id="{55D20674-CF0C-4687-81B6-A613F871A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87" name="Picture 4" descr="Network Technology Background">
            <a:extLst>
              <a:ext uri="{FF2B5EF4-FFF2-40B4-BE49-F238E27FC236}">
                <a16:creationId xmlns:a16="http://schemas.microsoft.com/office/drawing/2014/main" id="{2889A353-C731-48C3-A352-348C3EBF04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b="3434"/>
          <a:stretch/>
        </p:blipFill>
        <p:spPr>
          <a:xfrm>
            <a:off x="20" y="10"/>
            <a:ext cx="12190456" cy="6857990"/>
          </a:xfrm>
          <a:prstGeom prst="rect">
            <a:avLst/>
          </a:prstGeom>
        </p:spPr>
      </p:pic>
      <p:sp>
        <p:nvSpPr>
          <p:cNvPr id="149" name="Oval 116">
            <a:extLst>
              <a:ext uri="{FF2B5EF4-FFF2-40B4-BE49-F238E27FC236}">
                <a16:creationId xmlns:a16="http://schemas.microsoft.com/office/drawing/2014/main" id="{C2BD3211-5B9B-40DA-8BD0-C3426AE78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9872" y="0"/>
            <a:ext cx="113367" cy="113367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AD8121B6-45E6-447F-87B8-58EDD064E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8414" y="63468"/>
            <a:ext cx="56114" cy="56114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FC95B8E3-CBB0-4A5C-B65B-59C12D44B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2370" y="655738"/>
            <a:ext cx="466441" cy="4664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EA710C0-F536-4B31-8D0F-28E2F0893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9769" y="579797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1EB61F8-34CD-4251-9B31-59AB92843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0824" y="374048"/>
            <a:ext cx="230878" cy="230878"/>
          </a:xfrm>
          <a:prstGeom prst="ellipse">
            <a:avLst/>
          </a:prstGeom>
          <a:solidFill>
            <a:schemeClr val="accent2">
              <a:lumMod val="60000"/>
              <a:lumOff val="4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033FA5DB-69DC-4137-9264-5F838B990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95468" y="971670"/>
            <a:ext cx="113367" cy="11336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5E98D956-6B7A-4A94-B508-F7A30E6421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334" y="512240"/>
            <a:ext cx="703889" cy="703889"/>
          </a:xfrm>
          <a:prstGeom prst="ellipse">
            <a:avLst/>
          </a:prstGeom>
          <a:solidFill>
            <a:schemeClr val="accent3">
              <a:lumMod val="40000"/>
              <a:lumOff val="6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D6A3D2FC-6F98-4157-94A8-7D7FBD56E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41428" y="815149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17AE16AB-F0AB-4AC3-BD8F-336B5D98C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7435" y="1096664"/>
            <a:ext cx="405140" cy="405140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6C819BFF-25C5-425C-8CD1-789F7A30D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1840754"/>
            <a:ext cx="12188952" cy="501724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9E899-7972-BE41-990C-3413E0263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114" y="136523"/>
            <a:ext cx="8731683" cy="11604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Before vs. After (10 nodes)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20BE49C6-06E3-4324-91A8-F25B7DA1D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66319" y="1989824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578ABC8A-B58F-4AAE-8F6F-A07EB9D6D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30" y="2808040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DDFB180A-A4CC-CD4A-91F4-4353F77F0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20" y="1501804"/>
            <a:ext cx="5036787" cy="3720153"/>
          </a:xfrm>
          <a:prstGeom prst="rect">
            <a:avLst/>
          </a:prstGeom>
        </p:spPr>
      </p:pic>
      <p:pic>
        <p:nvPicPr>
          <p:cNvPr id="41" name="Picture 40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05F9F2C0-D700-F44F-9891-3540A68D5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434" y="5343583"/>
            <a:ext cx="3492500" cy="1320800"/>
          </a:xfrm>
          <a:prstGeom prst="rect">
            <a:avLst/>
          </a:prstGeom>
        </p:spPr>
      </p:pic>
      <p:pic>
        <p:nvPicPr>
          <p:cNvPr id="45" name="Picture 44" descr="Chart, line chart&#10;&#10;Description automatically generated">
            <a:extLst>
              <a:ext uri="{FF2B5EF4-FFF2-40B4-BE49-F238E27FC236}">
                <a16:creationId xmlns:a16="http://schemas.microsoft.com/office/drawing/2014/main" id="{908EE27D-3C13-CE4D-A29B-B7DAC1CD4F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2145" y="1498661"/>
            <a:ext cx="5200099" cy="3756623"/>
          </a:xfrm>
          <a:prstGeom prst="rect">
            <a:avLst/>
          </a:prstGeom>
        </p:spPr>
      </p:pic>
      <p:sp>
        <p:nvSpPr>
          <p:cNvPr id="47" name="Right Arrow 46">
            <a:extLst>
              <a:ext uri="{FF2B5EF4-FFF2-40B4-BE49-F238E27FC236}">
                <a16:creationId xmlns:a16="http://schemas.microsoft.com/office/drawing/2014/main" id="{3930BE81-6F4E-494D-AC96-EF80FDFC9E05}"/>
              </a:ext>
            </a:extLst>
          </p:cNvPr>
          <p:cNvSpPr/>
          <p:nvPr/>
        </p:nvSpPr>
        <p:spPr>
          <a:xfrm>
            <a:off x="5819735" y="3160621"/>
            <a:ext cx="515923" cy="4025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DD5F1E0-5377-D84D-9F0D-41170DEDF5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6362" y="5343583"/>
            <a:ext cx="34798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9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4" descr="Network Technology Background">
            <a:extLst>
              <a:ext uri="{FF2B5EF4-FFF2-40B4-BE49-F238E27FC236}">
                <a16:creationId xmlns:a16="http://schemas.microsoft.com/office/drawing/2014/main" id="{2889A353-C731-48C3-A352-348C3EBF04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b="3434"/>
          <a:stretch/>
        </p:blipFill>
        <p:spPr>
          <a:xfrm>
            <a:off x="20" y="10"/>
            <a:ext cx="12190456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49E899-7972-BE41-990C-3413E0263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114" y="136523"/>
            <a:ext cx="8731683" cy="116046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Before vs. After (100 nodes)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DDFB180A-A4CC-CD4A-91F4-4353F77F0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20" y="1501804"/>
            <a:ext cx="5036787" cy="3720153"/>
          </a:xfrm>
          <a:prstGeom prst="rect">
            <a:avLst/>
          </a:prstGeom>
        </p:spPr>
      </p:pic>
      <p:pic>
        <p:nvPicPr>
          <p:cNvPr id="41" name="Picture 40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05F9F2C0-D700-F44F-9891-3540A68D5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434" y="5343583"/>
            <a:ext cx="3492500" cy="13208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08EE27D-3C13-CE4D-A29B-B7DAC1CD4F1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543686" y="1498661"/>
            <a:ext cx="4997017" cy="3756623"/>
          </a:xfrm>
          <a:prstGeom prst="rect">
            <a:avLst/>
          </a:prstGeom>
        </p:spPr>
      </p:pic>
      <p:sp>
        <p:nvSpPr>
          <p:cNvPr id="47" name="Right Arrow 46">
            <a:extLst>
              <a:ext uri="{FF2B5EF4-FFF2-40B4-BE49-F238E27FC236}">
                <a16:creationId xmlns:a16="http://schemas.microsoft.com/office/drawing/2014/main" id="{3930BE81-6F4E-494D-AC96-EF80FDFC9E05}"/>
              </a:ext>
            </a:extLst>
          </p:cNvPr>
          <p:cNvSpPr/>
          <p:nvPr/>
        </p:nvSpPr>
        <p:spPr>
          <a:xfrm>
            <a:off x="5819735" y="3160621"/>
            <a:ext cx="515923" cy="4025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DD5F1E0-5377-D84D-9F0D-41170DEDF5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" b="3321"/>
          <a:stretch/>
        </p:blipFill>
        <p:spPr>
          <a:xfrm>
            <a:off x="7012644" y="5343583"/>
            <a:ext cx="3347236" cy="124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0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6A5485D-4AF6-47BA-8BB1-44D0639B9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B141D4-C8D6-48AA-95E4-9D7277D2A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47811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4D5696-E76A-6944-AB46-EF4992D8F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495" y="291023"/>
            <a:ext cx="7207683" cy="15150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150435D-CA82-40CE-954B-EAF77FB12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0303110" y="2889102"/>
            <a:ext cx="800716" cy="800716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384E378-44EE-43CF-80E1-ECE2AF785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685100" y="3689818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8606AA2-E69C-4A42-8D9F-E9747752D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964111" y="4508034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D56DBB4-69C9-48F4-94E5-3F0B9E8D7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58942" y="5508464"/>
            <a:ext cx="703889" cy="703889"/>
          </a:xfrm>
          <a:prstGeom prst="ellipse">
            <a:avLst/>
          </a:prstGeom>
          <a:solidFill>
            <a:schemeClr val="accent2">
              <a:lumMod val="60000"/>
              <a:lumOff val="4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72E76EB-531B-4745-BE92-4AE3CFF5F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0784590" y="5222789"/>
            <a:ext cx="405140" cy="405140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C16CFC8-F3C3-4765-9768-9F10E6B53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48330" y="5639556"/>
            <a:ext cx="113367" cy="11336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868898F-D22E-4E6A-8DD3-FE24FF0F7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02370" y="5796077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1B65DAB-5A32-48EC-A4A4-64E6D1CD0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464029" y="6031429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8EC2A46-C18F-4863-B4EB-B7B873FD0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588354" y="5602414"/>
            <a:ext cx="466441" cy="4664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E8EA60C-5FEB-439D-82C1-E1A33B9ED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85463" y="6119667"/>
            <a:ext cx="230878" cy="230878"/>
          </a:xfrm>
          <a:prstGeom prst="ellipse">
            <a:avLst/>
          </a:prstGeom>
          <a:solidFill>
            <a:schemeClr val="accent2">
              <a:lumMod val="60000"/>
              <a:lumOff val="4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BD9DC6E-71EF-4302-BD87-C70C8AFCB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42637" y="6605011"/>
            <a:ext cx="56114" cy="56114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1CABA3D-675F-405D-9552-216F2DDD1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423926" y="6611226"/>
            <a:ext cx="113367" cy="113367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6B7799BD-F49A-E04F-80AA-26106F842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503" y="1904648"/>
            <a:ext cx="5283200" cy="4351338"/>
          </a:xfrm>
        </p:spPr>
        <p:txBody>
          <a:bodyPr>
            <a:normAutofit/>
          </a:bodyPr>
          <a:lstStyle/>
          <a:p>
            <a:r>
              <a:rPr lang="en-US" sz="3600" b="1" dirty="0"/>
              <a:t>EU email communication network</a:t>
            </a:r>
          </a:p>
          <a:p>
            <a:r>
              <a:rPr lang="en-US" sz="2800" dirty="0"/>
              <a:t>The network was generated using email data from a large European research institution. For a period from October 2003 to May 2005 (18 months) we have anonymized information about all incoming and outgoing email of the research institution. </a:t>
            </a:r>
          </a:p>
        </p:txBody>
      </p:sp>
      <p:pic>
        <p:nvPicPr>
          <p:cNvPr id="39" name="Picture 38" descr="Text, letter&#10;&#10;Description automatically generated">
            <a:extLst>
              <a:ext uri="{FF2B5EF4-FFF2-40B4-BE49-F238E27FC236}">
                <a16:creationId xmlns:a16="http://schemas.microsoft.com/office/drawing/2014/main" id="{A5D0E780-9577-6C46-85A4-E9B438C9E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977" y="1370960"/>
            <a:ext cx="4446685" cy="466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92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4" descr="Network Technology Background">
            <a:extLst>
              <a:ext uri="{FF2B5EF4-FFF2-40B4-BE49-F238E27FC236}">
                <a16:creationId xmlns:a16="http://schemas.microsoft.com/office/drawing/2014/main" id="{2889A353-C731-48C3-A352-348C3EBF04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b="3434"/>
          <a:stretch/>
        </p:blipFill>
        <p:spPr>
          <a:xfrm>
            <a:off x="20" y="10"/>
            <a:ext cx="12190456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49E899-7972-BE41-990C-3413E0263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114" y="136523"/>
            <a:ext cx="8731683" cy="116046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Before vs. After (1,000 nodes)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DDFB180A-A4CC-CD4A-91F4-4353F77F0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20" y="1501804"/>
            <a:ext cx="5036787" cy="3720153"/>
          </a:xfrm>
          <a:prstGeom prst="rect">
            <a:avLst/>
          </a:prstGeom>
        </p:spPr>
      </p:pic>
      <p:pic>
        <p:nvPicPr>
          <p:cNvPr id="41" name="Picture 40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05F9F2C0-D700-F44F-9891-3540A68D5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434" y="5343583"/>
            <a:ext cx="3492500" cy="13208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08EE27D-3C13-CE4D-A29B-B7DAC1CD4F1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533339" y="1498661"/>
            <a:ext cx="5017711" cy="3756623"/>
          </a:xfrm>
          <a:prstGeom prst="rect">
            <a:avLst/>
          </a:prstGeom>
        </p:spPr>
      </p:pic>
      <p:sp>
        <p:nvSpPr>
          <p:cNvPr id="47" name="Right Arrow 46">
            <a:extLst>
              <a:ext uri="{FF2B5EF4-FFF2-40B4-BE49-F238E27FC236}">
                <a16:creationId xmlns:a16="http://schemas.microsoft.com/office/drawing/2014/main" id="{3930BE81-6F4E-494D-AC96-EF80FDFC9E05}"/>
              </a:ext>
            </a:extLst>
          </p:cNvPr>
          <p:cNvSpPr/>
          <p:nvPr/>
        </p:nvSpPr>
        <p:spPr>
          <a:xfrm>
            <a:off x="5819735" y="3160621"/>
            <a:ext cx="515923" cy="4025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DD5F1E0-5377-D84D-9F0D-41170DEDF5B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946362" y="5345264"/>
            <a:ext cx="3479800" cy="127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09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4" descr="Network Technology Background">
            <a:extLst>
              <a:ext uri="{FF2B5EF4-FFF2-40B4-BE49-F238E27FC236}">
                <a16:creationId xmlns:a16="http://schemas.microsoft.com/office/drawing/2014/main" id="{2889A353-C731-48C3-A352-348C3EBF04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b="3434"/>
          <a:stretch/>
        </p:blipFill>
        <p:spPr>
          <a:xfrm>
            <a:off x="20" y="10"/>
            <a:ext cx="12190456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49E899-7972-BE41-990C-3413E0263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114" y="136523"/>
            <a:ext cx="9369136" cy="116046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Before vs. After (5,000 nodes)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DDFB180A-A4CC-CD4A-91F4-4353F77F0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20" y="1501804"/>
            <a:ext cx="5036787" cy="3720153"/>
          </a:xfrm>
          <a:prstGeom prst="rect">
            <a:avLst/>
          </a:prstGeom>
        </p:spPr>
      </p:pic>
      <p:pic>
        <p:nvPicPr>
          <p:cNvPr id="41" name="Picture 40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05F9F2C0-D700-F44F-9891-3540A68D5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434" y="5343583"/>
            <a:ext cx="3492500" cy="13208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08EE27D-3C13-CE4D-A29B-B7DAC1CD4F1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514041" y="1498661"/>
            <a:ext cx="5056307" cy="3756623"/>
          </a:xfrm>
          <a:prstGeom prst="rect">
            <a:avLst/>
          </a:prstGeom>
        </p:spPr>
      </p:pic>
      <p:sp>
        <p:nvSpPr>
          <p:cNvPr id="47" name="Right Arrow 46">
            <a:extLst>
              <a:ext uri="{FF2B5EF4-FFF2-40B4-BE49-F238E27FC236}">
                <a16:creationId xmlns:a16="http://schemas.microsoft.com/office/drawing/2014/main" id="{3930BE81-6F4E-494D-AC96-EF80FDFC9E05}"/>
              </a:ext>
            </a:extLst>
          </p:cNvPr>
          <p:cNvSpPr/>
          <p:nvPr/>
        </p:nvSpPr>
        <p:spPr>
          <a:xfrm>
            <a:off x="5819735" y="3160621"/>
            <a:ext cx="515923" cy="4025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DD5F1E0-5377-D84D-9F0D-41170DEDF5B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990385" y="5343583"/>
            <a:ext cx="3391754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1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C4BAC-768B-2140-AFE5-E2CD30A58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Nth Largest Component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242C6B7-4BC0-AB46-B359-663E9D4C18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7638" y="1690688"/>
            <a:ext cx="9476724" cy="4209780"/>
          </a:xfrm>
        </p:spPr>
      </p:pic>
    </p:spTree>
    <p:extLst>
      <p:ext uri="{BB962C8B-B14F-4D97-AF65-F5344CB8AC3E}">
        <p14:creationId xmlns:p14="http://schemas.microsoft.com/office/powerpoint/2010/main" val="28453495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C4BAC-768B-2140-AFE5-E2CD30A58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1st Largest Component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D34624B-1B54-0A4F-B7B8-9D25F161D5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958159" y="1829592"/>
            <a:ext cx="4010655" cy="4145629"/>
          </a:xfr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82AF2EC2-EB20-FF4A-9515-05129FD74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450" y="1634616"/>
            <a:ext cx="6046900" cy="47725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9D7400-3DF1-E248-ADCF-D31B4AB4B45D}"/>
              </a:ext>
            </a:extLst>
          </p:cNvPr>
          <p:cNvSpPr txBox="1"/>
          <p:nvPr/>
        </p:nvSpPr>
        <p:spPr>
          <a:xfrm>
            <a:off x="6349867" y="6488668"/>
            <a:ext cx="4074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N = 7879 (not completely graphed)</a:t>
            </a:r>
          </a:p>
        </p:txBody>
      </p:sp>
    </p:spTree>
    <p:extLst>
      <p:ext uri="{BB962C8B-B14F-4D97-AF65-F5344CB8AC3E}">
        <p14:creationId xmlns:p14="http://schemas.microsoft.com/office/powerpoint/2010/main" val="1670410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F8E18AC-903E-4B46-8CC0-FE20E612C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EE38FB-0763-470C-8A5E-44456B513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448263-F9A8-A04A-B2F9-9D5AF60FE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52" y="1518248"/>
            <a:ext cx="4606280" cy="3191773"/>
          </a:xfrm>
        </p:spPr>
        <p:txBody>
          <a:bodyPr anchor="b">
            <a:normAutofit/>
          </a:bodyPr>
          <a:lstStyle/>
          <a:p>
            <a:r>
              <a:rPr lang="en-US" sz="4100" dirty="0"/>
              <a:t>Degree Distribution of the 1</a:t>
            </a:r>
            <a:r>
              <a:rPr lang="en-US" sz="4100" baseline="30000" dirty="0"/>
              <a:t>st</a:t>
            </a:r>
            <a:r>
              <a:rPr lang="en-US" sz="4100" dirty="0"/>
              <a:t> Large Component (Undirected Version)</a:t>
            </a:r>
          </a:p>
        </p:txBody>
      </p:sp>
      <p:sp>
        <p:nvSpPr>
          <p:cNvPr id="16" name="Oval 1">
            <a:extLst>
              <a:ext uri="{FF2B5EF4-FFF2-40B4-BE49-F238E27FC236}">
                <a16:creationId xmlns:a16="http://schemas.microsoft.com/office/drawing/2014/main" id="{F1D6E6C0-11C7-4A38-BD12-80741960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91411" y="557332"/>
            <a:ext cx="5743337" cy="57433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decorative circles">
            <a:extLst>
              <a:ext uri="{FF2B5EF4-FFF2-40B4-BE49-F238E27FC236}">
                <a16:creationId xmlns:a16="http://schemas.microsoft.com/office/drawing/2014/main" id="{2B16E781-E64A-4007-B0F1-5A50135A4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870062" y="289695"/>
            <a:ext cx="4971115" cy="6138399"/>
            <a:chOff x="6870062" y="289695"/>
            <a:chExt cx="4971115" cy="6138399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F5849D6-7C1F-435A-8BEB-2A37173B6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C6C5D90-0568-4F1C-9392-536D4E32E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74736" y="5667686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069E425-421F-469A-9C32-9FB5C16E5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27805" y="5275653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C31A526-345A-4A63-BA59-FF91204E9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9847" y="59428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27432B5-3C17-4415-B09A-67FCBD636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1540" y="655922"/>
              <a:ext cx="466441" cy="46644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0E4DDCC-A5A9-4365-876A-7992F2CF4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A5DB42D-36BB-41F6-A512-3AFDD33ADA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63367" y="6122314"/>
              <a:ext cx="305780" cy="3057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03F45BD-67A0-4732-B626-9ECB4B18E2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70062" y="5959435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4AF447-E08F-EB40-9E5A-73713B62F2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753262" y="1316426"/>
            <a:ext cx="7315026" cy="435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269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48263-F9A8-A04A-B2F9-9D5AF60FE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28" y="1570007"/>
            <a:ext cx="4606280" cy="3191773"/>
          </a:xfrm>
        </p:spPr>
        <p:txBody>
          <a:bodyPr anchor="b">
            <a:normAutofit/>
          </a:bodyPr>
          <a:lstStyle/>
          <a:p>
            <a:r>
              <a:rPr lang="en-US" sz="4100" dirty="0"/>
              <a:t>Degree Distribution of the 1</a:t>
            </a:r>
            <a:r>
              <a:rPr lang="en-US" sz="4100" baseline="30000" dirty="0"/>
              <a:t>st</a:t>
            </a:r>
            <a:r>
              <a:rPr lang="en-US" sz="4100" dirty="0"/>
              <a:t> Large Component (Undirected Version)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4AF447-E08F-EB40-9E5A-73713B62F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860" y="665556"/>
            <a:ext cx="6768668" cy="570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592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73865352-B525-CE4A-8425-89A2EF56B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541" y="293543"/>
            <a:ext cx="8264104" cy="63397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FE881E-9682-8545-AF55-44DDA8D41CE1}"/>
              </a:ext>
            </a:extLst>
          </p:cNvPr>
          <p:cNvSpPr txBox="1"/>
          <p:nvPr/>
        </p:nvSpPr>
        <p:spPr>
          <a:xfrm>
            <a:off x="9057737" y="1742536"/>
            <a:ext cx="3306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Power-law Distribution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0DCBAA-DC5D-5341-8DB8-37F1AD7E4878}"/>
              </a:ext>
            </a:extLst>
          </p:cNvPr>
          <p:cNvSpPr txBox="1"/>
          <p:nvPr/>
        </p:nvSpPr>
        <p:spPr>
          <a:xfrm>
            <a:off x="9057737" y="3075057"/>
            <a:ext cx="15488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4000" dirty="0"/>
              <a:t>γ</a:t>
            </a:r>
            <a:r>
              <a:rPr lang="zh-CN" altLang="en-US" sz="4000" dirty="0"/>
              <a:t> ≈ </a:t>
            </a:r>
            <a:r>
              <a:rPr lang="en-US" altLang="zh-CN" sz="4000" dirty="0"/>
              <a:t>2.5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46649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914BA84-3AD5-D34B-9795-186F3ACEB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3349146" y="2183830"/>
            <a:ext cx="2560320" cy="2685213"/>
          </a:xfrm>
          <a:prstGeom prst="rect">
            <a:avLst/>
          </a:prstGeom>
        </p:spPr>
      </p:pic>
      <p:cxnSp>
        <p:nvCxnSpPr>
          <p:cNvPr id="49" name="Straight Connector 32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22CACE36-1F67-EC44-ADCF-F51CC5368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9117195" y="2153552"/>
            <a:ext cx="2650775" cy="2738714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C26DBD3-B597-4244-A1DA-0B8636FF8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424026" y="2171637"/>
            <a:ext cx="2646987" cy="2697406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ED48BCF-E0D0-AC48-91A7-F9646DF78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6198664" y="2207053"/>
            <a:ext cx="2659882" cy="268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713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C26DBD3-B597-4244-A1DA-0B8636FF89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15" t="5640" r="5061" b="11386"/>
          <a:stretch/>
        </p:blipFill>
        <p:spPr>
          <a:xfrm>
            <a:off x="969129" y="123690"/>
            <a:ext cx="4593001" cy="28381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D48BCF-E0D0-AC48-91A7-F9646DF784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80246" y="3411556"/>
            <a:ext cx="4593001" cy="3060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2CACE36-1F67-EC44-ADCF-F51CC5368D1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926651" y="3400421"/>
            <a:ext cx="4285103" cy="30605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14BA84-3AD5-D34B-9795-186F3ACEB39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926650" y="118791"/>
            <a:ext cx="4285103" cy="284302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FC5905D-8DC0-7144-B1E1-84988414E44A}"/>
              </a:ext>
            </a:extLst>
          </p:cNvPr>
          <p:cNvSpPr txBox="1"/>
          <p:nvPr/>
        </p:nvSpPr>
        <p:spPr>
          <a:xfrm>
            <a:off x="2604810" y="3002021"/>
            <a:ext cx="1239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Largest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8E7804-5ABB-B448-AFDA-5B276317FCBD}"/>
              </a:ext>
            </a:extLst>
          </p:cNvPr>
          <p:cNvSpPr txBox="1"/>
          <p:nvPr/>
        </p:nvSpPr>
        <p:spPr>
          <a:xfrm>
            <a:off x="8200715" y="2996453"/>
            <a:ext cx="1157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Largest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5D49DA-AA27-8145-84D7-D281C5E11401}"/>
              </a:ext>
            </a:extLst>
          </p:cNvPr>
          <p:cNvSpPr txBox="1"/>
          <p:nvPr/>
        </p:nvSpPr>
        <p:spPr>
          <a:xfrm>
            <a:off x="2604810" y="6460948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Largest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521284-C300-AF4A-A9FD-397F5B5A9DCE}"/>
              </a:ext>
            </a:extLst>
          </p:cNvPr>
          <p:cNvSpPr txBox="1"/>
          <p:nvPr/>
        </p:nvSpPr>
        <p:spPr>
          <a:xfrm>
            <a:off x="8304506" y="6460948"/>
            <a:ext cx="139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</a:t>
            </a:r>
            <a:r>
              <a:rPr lang="en-US" baseline="30000" dirty="0"/>
              <a:t>th</a:t>
            </a:r>
            <a:r>
              <a:rPr lang="en-US" dirty="0"/>
              <a:t> Largest</a:t>
            </a:r>
          </a:p>
        </p:txBody>
      </p:sp>
    </p:spTree>
    <p:extLst>
      <p:ext uri="{BB962C8B-B14F-4D97-AF65-F5344CB8AC3E}">
        <p14:creationId xmlns:p14="http://schemas.microsoft.com/office/powerpoint/2010/main" val="3002978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3C792B3A-00D2-7C4C-AEF3-4CB593246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09" y="246109"/>
            <a:ext cx="3920768" cy="2940576"/>
          </a:xfrm>
          <a:prstGeom prst="rect">
            <a:avLst/>
          </a:prstGeom>
        </p:spPr>
      </p:pic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A914BA84-3AD5-D34B-9795-186F3ACEB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7009308" y="246109"/>
            <a:ext cx="3920768" cy="2940576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ED48BCF-E0D0-AC48-91A7-F9646DF78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1267874" y="3671315"/>
            <a:ext cx="3920766" cy="29405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2CACE36-1F67-EC44-ADCF-F51CC5368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7041288" y="3671316"/>
            <a:ext cx="3882829" cy="298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05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4DA0203-BFB4-49DB-A205-51AD7549D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CD539805-48D9-456E-9DCC-6DD55DE486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215" b="14505"/>
          <a:stretch/>
        </p:blipFill>
        <p:spPr>
          <a:xfrm>
            <a:off x="20" y="14524"/>
            <a:ext cx="12190456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52F1BB8-9F6C-45D6-898D-65348D26B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493446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45A57-E78B-DA4D-8439-4E979E9D8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671" y="1259446"/>
            <a:ext cx="9923708" cy="10201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Prediction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09ABEB-FBB2-4784-AB42-132C2B7B8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65714" y="236341"/>
            <a:ext cx="113367" cy="113367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E19B7D6-ACF5-4FD5-9847-AA489F05B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4840" y="538627"/>
            <a:ext cx="94160" cy="94160"/>
          </a:xfrm>
          <a:prstGeom prst="ellipse">
            <a:avLst/>
          </a:prstGeom>
          <a:solidFill>
            <a:schemeClr val="tx2">
              <a:lumMod val="50000"/>
              <a:lumOff val="5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DC3951C-8573-4092-BB1C-895AB62DC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3509" y="516637"/>
            <a:ext cx="466441" cy="4664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897F30D-1513-46A2-A047-AEC827A0E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8803" y="1206077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484E33B-84C6-44AB-B37B-AD40DD864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0142" y="4588038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32C2FFF-1C26-4710-B2B8-9DB486DAE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83540" y="6169156"/>
            <a:ext cx="113367" cy="11336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6D50462-DF3B-4889-8D2A-9B6BE7741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42793" y="5536248"/>
            <a:ext cx="800716" cy="800716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A4661B72-AE95-451D-822D-E19815CF1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02762" y="6299355"/>
            <a:ext cx="489238" cy="558645"/>
          </a:xfrm>
          <a:custGeom>
            <a:avLst/>
            <a:gdLst>
              <a:gd name="connsiteX0" fmla="*/ 1156116 w 3186814"/>
              <a:gd name="connsiteY0" fmla="*/ 0 h 3638922"/>
              <a:gd name="connsiteX1" fmla="*/ 3186814 w 3186814"/>
              <a:gd name="connsiteY1" fmla="*/ 2030698 h 3638922"/>
              <a:gd name="connsiteX2" fmla="*/ 2447829 w 3186814"/>
              <a:gd name="connsiteY2" fmla="*/ 3597684 h 3638922"/>
              <a:gd name="connsiteX3" fmla="*/ 2392682 w 3186814"/>
              <a:gd name="connsiteY3" fmla="*/ 3638922 h 3638922"/>
              <a:gd name="connsiteX4" fmla="*/ 0 w 3186814"/>
              <a:gd name="connsiteY4" fmla="*/ 3638922 h 3638922"/>
              <a:gd name="connsiteX5" fmla="*/ 0 w 3186814"/>
              <a:gd name="connsiteY5" fmla="*/ 362315 h 3638922"/>
              <a:gd name="connsiteX6" fmla="*/ 20733 w 3186814"/>
              <a:gd name="connsiteY6" fmla="*/ 346811 h 3638922"/>
              <a:gd name="connsiteX7" fmla="*/ 1156116 w 3186814"/>
              <a:gd name="connsiteY7" fmla="*/ 0 h 363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86814" h="3638922">
                <a:moveTo>
                  <a:pt x="1156116" y="0"/>
                </a:moveTo>
                <a:cubicBezTo>
                  <a:pt x="2277640" y="0"/>
                  <a:pt x="3186814" y="909174"/>
                  <a:pt x="3186814" y="2030698"/>
                </a:cubicBezTo>
                <a:cubicBezTo>
                  <a:pt x="3186814" y="2661556"/>
                  <a:pt x="2899146" y="3225224"/>
                  <a:pt x="2447829" y="3597684"/>
                </a:cubicBezTo>
                <a:lnTo>
                  <a:pt x="2392682" y="3638922"/>
                </a:lnTo>
                <a:lnTo>
                  <a:pt x="0" y="3638922"/>
                </a:lnTo>
                <a:lnTo>
                  <a:pt x="0" y="362315"/>
                </a:lnTo>
                <a:lnTo>
                  <a:pt x="20733" y="346811"/>
                </a:lnTo>
                <a:cubicBezTo>
                  <a:pt x="344835" y="127853"/>
                  <a:pt x="735545" y="0"/>
                  <a:pt x="1156116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CCB9E4-2834-1740-924C-865C2091EE14}"/>
              </a:ext>
            </a:extLst>
          </p:cNvPr>
          <p:cNvSpPr txBox="1"/>
          <p:nvPr/>
        </p:nvSpPr>
        <p:spPr>
          <a:xfrm>
            <a:off x="897459" y="3654222"/>
            <a:ext cx="9436749" cy="252376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b="1" i="1" dirty="0"/>
              <a:t>We predict that the central contact form of a research institution is quite the same as the the form of a </a:t>
            </a:r>
            <a:r>
              <a:rPr lang="en-US" sz="2800" b="1" i="1" u="sng" dirty="0"/>
              <a:t>company</a:t>
            </a:r>
            <a:r>
              <a:rPr lang="en-US" sz="2800" b="1" i="1" dirty="0"/>
              <a:t>:</a:t>
            </a:r>
          </a:p>
          <a:p>
            <a:endParaRPr lang="en-US" sz="2800" dirty="0"/>
          </a:p>
          <a:p>
            <a:r>
              <a:rPr lang="en-US" sz="2800" b="1" i="1" dirty="0"/>
              <a:t>1. A clear leadership hierarchy. </a:t>
            </a:r>
            <a:endParaRPr lang="en-US" sz="2800" dirty="0"/>
          </a:p>
          <a:p>
            <a:r>
              <a:rPr lang="en-US" sz="2800" b="1" i="1" dirty="0"/>
              <a:t>2. There exist several hubs that are easy to identify.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E5F7503-17C0-0B42-B1D6-036F71D025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0159405"/>
              </p:ext>
            </p:extLst>
          </p:nvPr>
        </p:nvGraphicFramePr>
        <p:xfrm>
          <a:off x="4296232" y="599201"/>
          <a:ext cx="7184571" cy="1607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9" name="Diagram 48">
            <a:extLst>
              <a:ext uri="{FF2B5EF4-FFF2-40B4-BE49-F238E27FC236}">
                <a16:creationId xmlns:a16="http://schemas.microsoft.com/office/drawing/2014/main" id="{3B854B50-5A4E-8046-A01E-969CDB12F6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3943869"/>
              </p:ext>
            </p:extLst>
          </p:nvPr>
        </p:nvGraphicFramePr>
        <p:xfrm>
          <a:off x="4318002" y="1999834"/>
          <a:ext cx="7184571" cy="1607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3735618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1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187" name="Rectangle 186">
            <a:extLst>
              <a:ext uri="{FF2B5EF4-FFF2-40B4-BE49-F238E27FC236}">
                <a16:creationId xmlns:a16="http://schemas.microsoft.com/office/drawing/2014/main" id="{D6A5485D-4AF6-47BA-8BB1-44D0639B9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74" name="Picture 173" descr="Graph on document with pen">
            <a:extLst>
              <a:ext uri="{FF2B5EF4-FFF2-40B4-BE49-F238E27FC236}">
                <a16:creationId xmlns:a16="http://schemas.microsoft.com/office/drawing/2014/main" id="{D43E3163-3C92-457F-B28B-E6F9A20C2D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510" b="142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  <p:sp>
        <p:nvSpPr>
          <p:cNvPr id="189" name="Rectangle 188">
            <a:extLst>
              <a:ext uri="{FF2B5EF4-FFF2-40B4-BE49-F238E27FC236}">
                <a16:creationId xmlns:a16="http://schemas.microsoft.com/office/drawing/2014/main" id="{E9B141D4-C8D6-48AA-95E4-9D7277D2A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47811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F368C-FB95-7D43-8840-0A35F0320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218" y="-121439"/>
            <a:ext cx="7207683" cy="15150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9150435D-CA82-40CE-954B-EAF77FB12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0303110" y="2889102"/>
            <a:ext cx="800716" cy="800716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F384E378-44EE-43CF-80E1-ECE2AF785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685100" y="3689818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58606AA2-E69C-4A42-8D9F-E9747752D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964111" y="4508034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8D56DBB4-69C9-48F4-94E5-3F0B9E8D7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58942" y="5508464"/>
            <a:ext cx="703889" cy="703889"/>
          </a:xfrm>
          <a:prstGeom prst="ellipse">
            <a:avLst/>
          </a:prstGeom>
          <a:solidFill>
            <a:schemeClr val="accent2">
              <a:lumMod val="60000"/>
              <a:lumOff val="4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772E76EB-531B-4745-BE92-4AE3CFF5F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0784590" y="5222789"/>
            <a:ext cx="405140" cy="405140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DC16CFC8-F3C3-4765-9768-9F10E6B53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48330" y="5639556"/>
            <a:ext cx="113367" cy="11336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F868898F-D22E-4E6A-8DD3-FE24FF0F7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02370" y="5796077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21B65DAB-5A32-48EC-A4A4-64E6D1CD0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464029" y="6031429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08EC2A46-C18F-4863-B4EB-B7B873FD0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588354" y="5602414"/>
            <a:ext cx="466441" cy="4664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CE8EA60C-5FEB-439D-82C1-E1A33B9ED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85463" y="6119667"/>
            <a:ext cx="230878" cy="230878"/>
          </a:xfrm>
          <a:prstGeom prst="ellipse">
            <a:avLst/>
          </a:prstGeom>
          <a:solidFill>
            <a:schemeClr val="accent2">
              <a:lumMod val="60000"/>
              <a:lumOff val="4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4BD9DC6E-71EF-4302-BD87-C70C8AFCB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42637" y="6605011"/>
            <a:ext cx="56114" cy="56114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71CABA3D-675F-405D-9552-216F2DDD1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423926" y="6611226"/>
            <a:ext cx="113367" cy="113367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018B4314-008A-0448-935C-7D408967BA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9432" y="1575373"/>
            <a:ext cx="7224102" cy="4832763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 dirty="0"/>
              <a:t>Scale-free </a:t>
            </a:r>
            <a:r>
              <a:rPr lang="el-GR" sz="2400" dirty="0"/>
              <a:t>γ</a:t>
            </a:r>
            <a:r>
              <a:rPr lang="zh-CN" altLang="en-US" sz="2400" dirty="0"/>
              <a:t> ≈ </a:t>
            </a:r>
            <a:r>
              <a:rPr lang="en-US" altLang="zh-CN" sz="2400" dirty="0"/>
              <a:t>2.5</a:t>
            </a: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Hierarchy </a:t>
            </a:r>
            <a:r>
              <a:rPr lang="en-US" sz="2400" dirty="0"/>
              <a:t>– There may exist a top-down hierarchy in the research institution, but it is hard to distinguish each layer. However, the general structure of this collaboration is clear to us now.</a:t>
            </a:r>
          </a:p>
          <a:p>
            <a:r>
              <a:rPr lang="en-US" sz="2400" dirty="0"/>
              <a:t>1. Within the Large Component (85%)</a:t>
            </a:r>
          </a:p>
          <a:p>
            <a:pPr lvl="1"/>
            <a:r>
              <a:rPr lang="en-US" sz="2400" dirty="0"/>
              <a:t>Around 1500 people form the collaborative network with extremely close connections.</a:t>
            </a:r>
          </a:p>
          <a:p>
            <a:pPr lvl="1"/>
            <a:r>
              <a:rPr lang="en-US" sz="2000" dirty="0"/>
              <a:t>The other 98% people represent the </a:t>
            </a:r>
            <a:r>
              <a:rPr lang="en-US" sz="2000" b="1" dirty="0"/>
              <a:t>primary</a:t>
            </a:r>
            <a:r>
              <a:rPr lang="en-US" sz="2000" dirty="0"/>
              <a:t> researchers who tend to connect with their upper counterparts directly.</a:t>
            </a:r>
          </a:p>
          <a:p>
            <a:r>
              <a:rPr lang="en-US" sz="2400" dirty="0"/>
              <a:t>2. Outside the Large Component (15%)</a:t>
            </a:r>
          </a:p>
          <a:p>
            <a:pPr lvl="1"/>
            <a:r>
              <a:rPr lang="en-US" sz="2000" dirty="0"/>
              <a:t>Simple Network with one central node as sender and several surrounded nodes as receiver.</a:t>
            </a:r>
          </a:p>
          <a:p>
            <a:pPr lvl="1"/>
            <a:r>
              <a:rPr lang="en-US" sz="2000" dirty="0"/>
              <a:t>May not necessarily belong to the research institution itself.</a:t>
            </a:r>
          </a:p>
          <a:p>
            <a:pPr lvl="1"/>
            <a:r>
              <a:rPr lang="en-US" sz="2000" dirty="0"/>
              <a:t>Spams, visitors, random emails…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7969751-D8CE-3841-A192-E9AFF9FBC7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38265" y="3571949"/>
            <a:ext cx="4326331" cy="303647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FA90DDF-C839-1E4F-BC2B-C2B1A88E069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43950" y="591764"/>
            <a:ext cx="4320647" cy="280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8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icture 173" descr="Graph on document with pen">
            <a:extLst>
              <a:ext uri="{FF2B5EF4-FFF2-40B4-BE49-F238E27FC236}">
                <a16:creationId xmlns:a16="http://schemas.microsoft.com/office/drawing/2014/main" id="{D43E3163-3C92-457F-B28B-E6F9A20C2D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510" b="142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F368C-FB95-7D43-8840-0A35F0320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218" y="-121439"/>
            <a:ext cx="7207683" cy="15150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018B4314-008A-0448-935C-7D408967BA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4249" y="1515101"/>
            <a:ext cx="7224102" cy="4832763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2400" b="1" i="1" dirty="0"/>
              <a:t>What is the effect of removing the most central nodes?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When we remove sufficiently large number (threshold) of most central nodes, the network density decreases dramatically.</a:t>
            </a:r>
            <a:endParaRPr lang="en-US" sz="2400" b="1" i="1" dirty="0"/>
          </a:p>
          <a:p>
            <a:pPr>
              <a:lnSpc>
                <a:spcPct val="100000"/>
              </a:lnSpc>
            </a:pPr>
            <a:r>
              <a:rPr lang="en-US" sz="2400" b="1" i="1" dirty="0"/>
              <a:t>Are there any potential influencers other than the central node with the highest centrality?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The network is not limited to few influencers. Instead, the nodes (around 1500 nodes) that have the highest centrality in </a:t>
            </a:r>
            <a:r>
              <a:rPr lang="en-US" sz="2000"/>
              <a:t>the 1</a:t>
            </a:r>
            <a:r>
              <a:rPr lang="en-US" sz="2000" baseline="30000"/>
              <a:t>st</a:t>
            </a:r>
            <a:r>
              <a:rPr lang="en-US" sz="2000"/>
              <a:t> large </a:t>
            </a:r>
            <a:r>
              <a:rPr lang="en-US" sz="2000" dirty="0"/>
              <a:t>component together form the influencers of this network.</a:t>
            </a:r>
          </a:p>
          <a:p>
            <a:pPr>
              <a:lnSpc>
                <a:spcPct val="100000"/>
              </a:lnSpc>
            </a:pPr>
            <a:r>
              <a:rPr lang="en-US" dirty="0"/>
              <a:t>Even though some of the nodes not in the 1</a:t>
            </a:r>
            <a:r>
              <a:rPr lang="en-US" baseline="30000" dirty="0"/>
              <a:t>st</a:t>
            </a:r>
            <a:r>
              <a:rPr lang="en-US" dirty="0"/>
              <a:t> largest component have large degree, they have minimal centrality.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7969751-D8CE-3841-A192-E9AFF9FBC7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38265" y="3571949"/>
            <a:ext cx="4326331" cy="303647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FA90DDF-C839-1E4F-BC2B-C2B1A88E069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43950" y="591764"/>
            <a:ext cx="4320647" cy="280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3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icture 173" descr="Graph on document with pen">
            <a:extLst>
              <a:ext uri="{FF2B5EF4-FFF2-40B4-BE49-F238E27FC236}">
                <a16:creationId xmlns:a16="http://schemas.microsoft.com/office/drawing/2014/main" id="{D43E3163-3C92-457F-B28B-E6F9A20C2D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510" b="142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F368C-FB95-7D43-8840-0A35F0320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218" y="-121439"/>
            <a:ext cx="7207683" cy="15150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/>
                </a:solidFill>
              </a:rPr>
              <a:t>Implications</a:t>
            </a:r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018B4314-008A-0448-935C-7D408967BA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4249" y="1515101"/>
            <a:ext cx="7224102" cy="4832763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lvl="0">
              <a:lnSpc>
                <a:spcPct val="100000"/>
              </a:lnSpc>
            </a:pPr>
            <a:r>
              <a:rPr lang="en-US" sz="3200" b="1" i="1" dirty="0"/>
              <a:t>Possible Algorithm for Blocking Spam Emails</a:t>
            </a:r>
          </a:p>
          <a:p>
            <a:pPr lvl="0">
              <a:lnSpc>
                <a:spcPct val="100000"/>
              </a:lnSpc>
            </a:pPr>
            <a:r>
              <a:rPr lang="en-US" sz="3200" b="1" i="1" dirty="0"/>
              <a:t>Effectively Manage/Categorize the Members in the Research Institution.</a:t>
            </a:r>
            <a:endParaRPr lang="en-US" sz="3200" dirty="0"/>
          </a:p>
          <a:p>
            <a:pPr lvl="0">
              <a:lnSpc>
                <a:spcPct val="100000"/>
              </a:lnSpc>
            </a:pPr>
            <a:endParaRPr lang="en-US" sz="3200" b="1" i="1" dirty="0"/>
          </a:p>
          <a:p>
            <a:pPr>
              <a:lnSpc>
                <a:spcPct val="100000"/>
              </a:lnSpc>
            </a:pPr>
            <a:r>
              <a:rPr lang="en-US" sz="3200" b="1" i="1" dirty="0"/>
              <a:t>Further Research</a:t>
            </a:r>
          </a:p>
          <a:p>
            <a:pPr>
              <a:lnSpc>
                <a:spcPct val="100000"/>
              </a:lnSpc>
            </a:pPr>
            <a:r>
              <a:rPr lang="en-US" sz="3200" b="1" i="1" dirty="0"/>
              <a:t>Are there any potential influencers other than the central node with the highest centrality?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7969751-D8CE-3841-A192-E9AFF9FBC7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38265" y="3571949"/>
            <a:ext cx="4326331" cy="303647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FA90DDF-C839-1E4F-BC2B-C2B1A88E069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43950" y="591764"/>
            <a:ext cx="4320647" cy="280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9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6A5485D-4AF6-47BA-8BB1-44D0639B9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Red hot air balloons over jungle">
            <a:extLst>
              <a:ext uri="{FF2B5EF4-FFF2-40B4-BE49-F238E27FC236}">
                <a16:creationId xmlns:a16="http://schemas.microsoft.com/office/drawing/2014/main" id="{75A061A0-25A4-4CF0-AFBC-E7B74C2321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8360" b="89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E9B141D4-C8D6-48AA-95E4-9D7277D2A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47811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2528E6-44B8-2C46-B8F9-90B3F3EE0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314" y="1374010"/>
            <a:ext cx="7207683" cy="15150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Thanks for Listening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150435D-CA82-40CE-954B-EAF77FB12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0303110" y="2889102"/>
            <a:ext cx="800716" cy="800716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384E378-44EE-43CF-80E1-ECE2AF785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685100" y="3689818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8606AA2-E69C-4A42-8D9F-E9747752D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964111" y="4508034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D56DBB4-69C9-48F4-94E5-3F0B9E8D7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58942" y="5508464"/>
            <a:ext cx="703889" cy="703889"/>
          </a:xfrm>
          <a:prstGeom prst="ellipse">
            <a:avLst/>
          </a:prstGeom>
          <a:solidFill>
            <a:schemeClr val="accent2">
              <a:lumMod val="60000"/>
              <a:lumOff val="4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72E76EB-531B-4745-BE92-4AE3CFF5F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0784590" y="5222789"/>
            <a:ext cx="405140" cy="405140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C16CFC8-F3C3-4765-9768-9F10E6B53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48330" y="5639556"/>
            <a:ext cx="113367" cy="11336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868898F-D22E-4E6A-8DD3-FE24FF0F7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02370" y="5796077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1B65DAB-5A32-48EC-A4A4-64E6D1CD0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464029" y="6031429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8EC2A46-C18F-4863-B4EB-B7B873FD0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588354" y="5602414"/>
            <a:ext cx="466441" cy="4664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E8EA60C-5FEB-439D-82C1-E1A33B9ED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85463" y="6119667"/>
            <a:ext cx="230878" cy="230878"/>
          </a:xfrm>
          <a:prstGeom prst="ellipse">
            <a:avLst/>
          </a:prstGeom>
          <a:solidFill>
            <a:schemeClr val="accent2">
              <a:lumMod val="60000"/>
              <a:lumOff val="4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BD9DC6E-71EF-4302-BD87-C70C8AFCB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42637" y="6605011"/>
            <a:ext cx="56114" cy="56114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1CABA3D-675F-405D-9552-216F2DDD1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423926" y="6611226"/>
            <a:ext cx="113367" cy="113367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9939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9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11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7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38" name="Oval 14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15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16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17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18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19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20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21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22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23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24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9" name="Freeform: Shape 2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0" name="Freeform: Shape 26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" name="Oval 27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28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53" name="Rectangle 30">
            <a:extLst>
              <a:ext uri="{FF2B5EF4-FFF2-40B4-BE49-F238E27FC236}">
                <a16:creationId xmlns:a16="http://schemas.microsoft.com/office/drawing/2014/main" id="{D6A5485D-4AF6-47BA-8BB1-44D0639B9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Red drawing pins on a map">
            <a:extLst>
              <a:ext uri="{FF2B5EF4-FFF2-40B4-BE49-F238E27FC236}">
                <a16:creationId xmlns:a16="http://schemas.microsoft.com/office/drawing/2014/main" id="{593B845C-0C80-4C0E-80A8-42601AF8B7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6866" b="81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54" name="Freeform: Shape 32">
            <a:extLst>
              <a:ext uri="{FF2B5EF4-FFF2-40B4-BE49-F238E27FC236}">
                <a16:creationId xmlns:a16="http://schemas.microsoft.com/office/drawing/2014/main" id="{B4D9B8D0-D739-450E-A52E-487123AE2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32852" cy="6619825"/>
          </a:xfrm>
          <a:custGeom>
            <a:avLst/>
            <a:gdLst>
              <a:gd name="connsiteX0" fmla="*/ 0 w 6732852"/>
              <a:gd name="connsiteY0" fmla="*/ 0 h 6619825"/>
              <a:gd name="connsiteX1" fmla="*/ 5666394 w 6732852"/>
              <a:gd name="connsiteY1" fmla="*/ 0 h 6619825"/>
              <a:gd name="connsiteX2" fmla="*/ 5834775 w 6732852"/>
              <a:gd name="connsiteY2" fmla="*/ 185267 h 6619825"/>
              <a:gd name="connsiteX3" fmla="*/ 6732852 w 6732852"/>
              <a:gd name="connsiteY3" fmla="*/ 2686944 h 6619825"/>
              <a:gd name="connsiteX4" fmla="*/ 2799971 w 6732852"/>
              <a:gd name="connsiteY4" fmla="*/ 6619825 h 6619825"/>
              <a:gd name="connsiteX5" fmla="*/ 19002 w 6732852"/>
              <a:gd name="connsiteY5" fmla="*/ 5467909 h 6619825"/>
              <a:gd name="connsiteX6" fmla="*/ 0 w 6732852"/>
              <a:gd name="connsiteY6" fmla="*/ 5447003 h 66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32852" h="6619825">
                <a:moveTo>
                  <a:pt x="0" y="0"/>
                </a:moveTo>
                <a:lnTo>
                  <a:pt x="5666394" y="0"/>
                </a:lnTo>
                <a:lnTo>
                  <a:pt x="5834775" y="185267"/>
                </a:lnTo>
                <a:cubicBezTo>
                  <a:pt x="6395821" y="865098"/>
                  <a:pt x="6732852" y="1736663"/>
                  <a:pt x="6732852" y="2686944"/>
                </a:cubicBezTo>
                <a:cubicBezTo>
                  <a:pt x="6732852" y="4859015"/>
                  <a:pt x="4972042" y="6619825"/>
                  <a:pt x="2799971" y="6619825"/>
                </a:cubicBezTo>
                <a:cubicBezTo>
                  <a:pt x="1713937" y="6619825"/>
                  <a:pt x="730713" y="6179620"/>
                  <a:pt x="19002" y="5467909"/>
                </a:cubicBezTo>
                <a:lnTo>
                  <a:pt x="0" y="544700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B52C2-282D-6C49-B9EB-752B5EA07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408" y="-196475"/>
            <a:ext cx="4956295" cy="30253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References</a:t>
            </a:r>
            <a:br>
              <a:rPr lang="en-US" dirty="0"/>
            </a:br>
            <a:endParaRPr lang="en-US" dirty="0"/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DAECF09C-9C43-6440-8A42-8A133D7B1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070" y="2349670"/>
            <a:ext cx="5747930" cy="3509377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https://www.cl.cam.ac.uk/teaching/1314/L109/tutorial.pdf</a:t>
            </a:r>
            <a:endParaRPr lang="en-US" dirty="0"/>
          </a:p>
          <a:p>
            <a:r>
              <a:rPr lang="en-US" dirty="0">
                <a:hlinkClick r:id="rId4"/>
              </a:rPr>
              <a:t>https://snap.stanford.edu/data/email-EuAll.html</a:t>
            </a:r>
            <a:endParaRPr lang="en-US" dirty="0"/>
          </a:p>
          <a:p>
            <a:r>
              <a:rPr lang="en-US" dirty="0">
                <a:hlinkClick r:id="rId5"/>
              </a:rPr>
              <a:t>https://networkx.org/documentation/stable/tutorial.html</a:t>
            </a:r>
            <a:r>
              <a:rPr lang="en-US" dirty="0"/>
              <a:t> </a:t>
            </a:r>
          </a:p>
          <a:p>
            <a:r>
              <a:rPr lang="en-US" dirty="0"/>
              <a:t>Barabási, Albert-László. "Network science." </a:t>
            </a:r>
            <a:r>
              <a:rPr lang="en-US" i="1" dirty="0"/>
              <a:t>Philosophical Transactions of the Royal Society A: Mathematical, Physical and Engineering Sciences</a:t>
            </a:r>
            <a:r>
              <a:rPr lang="en-US" dirty="0"/>
              <a:t> 371.1987 (2013): 20120375</a:t>
            </a:r>
          </a:p>
          <a:p>
            <a:r>
              <a:rPr lang="en-US" dirty="0"/>
              <a:t>Codes From Dr. Wei Dai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519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CD539805-48D9-456E-9DCC-6DD55DE486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215" b="14505"/>
          <a:stretch/>
        </p:blipFill>
        <p:spPr>
          <a:xfrm>
            <a:off x="110856" y="10"/>
            <a:ext cx="12190456" cy="6857990"/>
          </a:xfrm>
          <a:prstGeom prst="rect">
            <a:avLst/>
          </a:prstGeom>
        </p:spPr>
      </p:pic>
      <p:pic>
        <p:nvPicPr>
          <p:cNvPr id="7" name="Picture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5874E82F-67C2-4341-813A-D897CE6D1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52" y="224850"/>
            <a:ext cx="10274591" cy="64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72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7908DE9-5647-483E-B731-49D34A839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6962B4-5DCE-4745-A877-F7237DA68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FC31C6D-653C-4C57-B226-ED6CE571F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2590" y="0"/>
            <a:ext cx="8389411" cy="6858000"/>
          </a:xfrm>
          <a:custGeom>
            <a:avLst/>
            <a:gdLst>
              <a:gd name="connsiteX0" fmla="*/ 1405847 w 8389411"/>
              <a:gd name="connsiteY0" fmla="*/ 0 h 6858000"/>
              <a:gd name="connsiteX1" fmla="*/ 8389411 w 8389411"/>
              <a:gd name="connsiteY1" fmla="*/ 0 h 6858000"/>
              <a:gd name="connsiteX2" fmla="*/ 8389411 w 8389411"/>
              <a:gd name="connsiteY2" fmla="*/ 6858000 h 6858000"/>
              <a:gd name="connsiteX3" fmla="*/ 1403382 w 8389411"/>
              <a:gd name="connsiteY3" fmla="*/ 6858000 h 6858000"/>
              <a:gd name="connsiteX4" fmla="*/ 1126450 w 8389411"/>
              <a:gd name="connsiteY4" fmla="*/ 6554701 h 6858000"/>
              <a:gd name="connsiteX5" fmla="*/ 0 w 8389411"/>
              <a:gd name="connsiteY5" fmla="*/ 3431347 h 6858000"/>
              <a:gd name="connsiteX6" fmla="*/ 1281495 w 8389411"/>
              <a:gd name="connsiteY6" fmla="*/ 1298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9411" h="6858000">
                <a:moveTo>
                  <a:pt x="1405847" y="0"/>
                </a:moveTo>
                <a:lnTo>
                  <a:pt x="8389411" y="0"/>
                </a:lnTo>
                <a:lnTo>
                  <a:pt x="8389411" y="6858000"/>
                </a:lnTo>
                <a:lnTo>
                  <a:pt x="1403382" y="6858000"/>
                </a:lnTo>
                <a:lnTo>
                  <a:pt x="1126450" y="6554701"/>
                </a:lnTo>
                <a:cubicBezTo>
                  <a:pt x="422736" y="5705928"/>
                  <a:pt x="0" y="4617776"/>
                  <a:pt x="0" y="3431347"/>
                </a:cubicBezTo>
                <a:cubicBezTo>
                  <a:pt x="0" y="2160173"/>
                  <a:pt x="485281" y="1001818"/>
                  <a:pt x="1281495" y="1298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5" name="decorative circles">
            <a:extLst>
              <a:ext uri="{FF2B5EF4-FFF2-40B4-BE49-F238E27FC236}">
                <a16:creationId xmlns:a16="http://schemas.microsoft.com/office/drawing/2014/main" id="{C310B041-3468-403A-926B-E3C1CF443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4914" y="299808"/>
            <a:ext cx="11521822" cy="6038357"/>
            <a:chOff x="244914" y="299808"/>
            <a:chExt cx="11521822" cy="603835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00295" y="515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5899" y="5741646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0333" y="6032385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914" y="5821038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2B9D4BF-F10C-E84C-92CC-359E973E6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2"/>
            <a:ext cx="2862591" cy="5157049"/>
          </a:xfrm>
        </p:spPr>
        <p:txBody>
          <a:bodyPr anchor="ctr">
            <a:normAutofit/>
          </a:bodyPr>
          <a:lstStyle/>
          <a:p>
            <a:r>
              <a:rPr lang="en-US" sz="4100"/>
              <a:t>GENERAL QUESTION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00B3B6F-DF4D-488E-94A0-DFDD298A97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429594"/>
              </p:ext>
            </p:extLst>
          </p:nvPr>
        </p:nvGraphicFramePr>
        <p:xfrm>
          <a:off x="4629151" y="952022"/>
          <a:ext cx="7117918" cy="5157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3479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8183E0-58D3-4C7F-97F0-2494113B3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3D7220-9A41-4B89-8A05-2E854925E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4" descr="Abstract background of blue mesh and nodes">
            <a:extLst>
              <a:ext uri="{FF2B5EF4-FFF2-40B4-BE49-F238E27FC236}">
                <a16:creationId xmlns:a16="http://schemas.microsoft.com/office/drawing/2014/main" id="{C3B25B55-DC76-4E28-8BB8-C4F48DC122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25"/>
          <a:stretch/>
        </p:blipFill>
        <p:spPr>
          <a:xfrm>
            <a:off x="3049" y="10"/>
            <a:ext cx="12188951" cy="6857990"/>
          </a:xfrm>
          <a:prstGeom prst="rect">
            <a:avLst/>
          </a:prstGeom>
        </p:spPr>
      </p:pic>
      <p:grpSp>
        <p:nvGrpSpPr>
          <p:cNvPr id="13" name="decorative circles">
            <a:extLst>
              <a:ext uri="{FF2B5EF4-FFF2-40B4-BE49-F238E27FC236}">
                <a16:creationId xmlns:a16="http://schemas.microsoft.com/office/drawing/2014/main" id="{C1F869AB-954B-4EAB-8260-60AE9C8D0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F0C14E3-3AAA-4BA8-93F9-856D02967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CE6F6B-297F-4766-8C04-0960E9960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AE5C63-0522-4DDF-B67A-5DA271883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4F95A54-2855-4B65-82E3-A9D306CBA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64F2D59-D40C-482F-BF5E-7FA622D97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DCE1484-E528-418A-9339-8410B8F71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471ADFB-A135-4594-B9A3-481A91AE2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4D057FA-4C85-8447-A6DF-FFFB93433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546" y="758911"/>
            <a:ext cx="5782804" cy="937554"/>
          </a:xfrm>
        </p:spPr>
        <p:txBody>
          <a:bodyPr anchor="b"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Measurement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E73F9-3654-7344-92F9-F9AC09F74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492" y="1942303"/>
            <a:ext cx="7478804" cy="4156786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FFFFFF"/>
                </a:solidFill>
              </a:rPr>
              <a:t>We use several functions to analysis the property of the network.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FFFFFF"/>
                </a:solidFill>
              </a:rPr>
              <a:t>Information that we primarily focus on: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FFFFFF"/>
                </a:solidFill>
              </a:rPr>
              <a:t>1. General Network Info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FFFFFF"/>
                </a:solidFill>
              </a:rPr>
              <a:t>2. Centrality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FFFFFF"/>
                </a:solidFill>
              </a:rPr>
              <a:t>3. Degree Distribution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FFFFFF"/>
                </a:solidFill>
              </a:rPr>
              <a:t>4. Clustering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FFFFFF"/>
                </a:solidFill>
              </a:rPr>
              <a:t>5. Largest Component</a:t>
            </a:r>
          </a:p>
          <a:p>
            <a:pPr marL="0" indent="0" algn="ctr"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21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848A0-BA87-E444-9C9F-AA7778256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45" y="189719"/>
            <a:ext cx="10659110" cy="1325563"/>
          </a:xfrm>
        </p:spPr>
        <p:txBody>
          <a:bodyPr/>
          <a:lstStyle/>
          <a:p>
            <a:r>
              <a:rPr lang="en-US" dirty="0"/>
              <a:t>Load the Network</a:t>
            </a:r>
          </a:p>
        </p:txBody>
      </p:sp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40FFB079-1B8E-B54C-B8DD-E74AA1E57F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9731" y="1286682"/>
            <a:ext cx="8872538" cy="509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169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3000"/>
                <a:lumOff val="77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CEEC3F1-C0D1-6E4A-A225-E1615BAB8D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021" y="1348237"/>
            <a:ext cx="3810084" cy="1157494"/>
          </a:xfrm>
        </p:spPr>
      </p:pic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BD7F961C-61B8-4445-80A2-07C771747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21" y="3189256"/>
            <a:ext cx="4960964" cy="1797451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17E76214-86CC-6843-92B1-89CA21CA9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48237"/>
            <a:ext cx="5339409" cy="11574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BE75C5-7B41-A94F-855B-497A88ECF0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444" b="-2"/>
          <a:stretch/>
        </p:blipFill>
        <p:spPr>
          <a:xfrm>
            <a:off x="6096000" y="3189256"/>
            <a:ext cx="5905500" cy="29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45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8C31AC8F-2B96-4A46-88FC-88696C6D5E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8256" y="544397"/>
            <a:ext cx="7915488" cy="28846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14C892-FAB3-E544-9CA9-D56B80EDD2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19"/>
          <a:stretch/>
        </p:blipFill>
        <p:spPr>
          <a:xfrm>
            <a:off x="2138256" y="3752446"/>
            <a:ext cx="5860912" cy="161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215974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LightSeedRightStep">
      <a:dk1>
        <a:srgbClr val="000000"/>
      </a:dk1>
      <a:lt1>
        <a:srgbClr val="FFFFFF"/>
      </a:lt1>
      <a:dk2>
        <a:srgbClr val="413024"/>
      </a:dk2>
      <a:lt2>
        <a:srgbClr val="E2E8E8"/>
      </a:lt2>
      <a:accent1>
        <a:srgbClr val="E17C7B"/>
      </a:accent1>
      <a:accent2>
        <a:srgbClr val="DB935E"/>
      </a:accent2>
      <a:accent3>
        <a:srgbClr val="B2A561"/>
      </a:accent3>
      <a:accent4>
        <a:srgbClr val="93AD4A"/>
      </a:accent4>
      <a:accent5>
        <a:srgbClr val="78B35B"/>
      </a:accent5>
      <a:accent6>
        <a:srgbClr val="4EB958"/>
      </a:accent6>
      <a:hlink>
        <a:srgbClr val="568D8E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</TotalTime>
  <Words>664</Words>
  <Application>Microsoft Macintosh PowerPoint</Application>
  <PresentationFormat>Widescreen</PresentationFormat>
  <Paragraphs>89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AvenirNext LT Pro Medium</vt:lpstr>
      <vt:lpstr>Arial</vt:lpstr>
      <vt:lpstr>Calibri</vt:lpstr>
      <vt:lpstr>Gill Sans Nova</vt:lpstr>
      <vt:lpstr>ConfettiVTI</vt:lpstr>
      <vt:lpstr>Networks Project Presentation</vt:lpstr>
      <vt:lpstr>Introduction</vt:lpstr>
      <vt:lpstr>Prediction</vt:lpstr>
      <vt:lpstr>PowerPoint Presentation</vt:lpstr>
      <vt:lpstr>GENERAL QUESTION</vt:lpstr>
      <vt:lpstr>Measurement</vt:lpstr>
      <vt:lpstr>Load the Network</vt:lpstr>
      <vt:lpstr>PowerPoint Presentation</vt:lpstr>
      <vt:lpstr>PowerPoint Presentation</vt:lpstr>
      <vt:lpstr>Plot the Network</vt:lpstr>
      <vt:lpstr>Plot the Network</vt:lpstr>
      <vt:lpstr>L=10,000</vt:lpstr>
      <vt:lpstr>Degree Distribution</vt:lpstr>
      <vt:lpstr>Degree Distribution</vt:lpstr>
      <vt:lpstr>Degree Distribution</vt:lpstr>
      <vt:lpstr>Central Nodes</vt:lpstr>
      <vt:lpstr>Try to Remove Several Central Nodes</vt:lpstr>
      <vt:lpstr>Before vs. After (10 nodes)</vt:lpstr>
      <vt:lpstr>Before vs. After (100 nodes)</vt:lpstr>
      <vt:lpstr>Before vs. After (1,000 nodes)</vt:lpstr>
      <vt:lpstr>Before vs. After (5,000 nodes)</vt:lpstr>
      <vt:lpstr>Nth Largest Component</vt:lpstr>
      <vt:lpstr>1st Largest Component</vt:lpstr>
      <vt:lpstr>Degree Distribution of the 1st Large Component (Undirected Version)</vt:lpstr>
      <vt:lpstr>Degree Distribution of the 1st Large Component (Undirected Version)</vt:lpstr>
      <vt:lpstr>PowerPoint Presentation</vt:lpstr>
      <vt:lpstr>PowerPoint Presentation</vt:lpstr>
      <vt:lpstr>PowerPoint Presentation</vt:lpstr>
      <vt:lpstr>PowerPoint Presentation</vt:lpstr>
      <vt:lpstr>Conclusion</vt:lpstr>
      <vt:lpstr>Conclusion</vt:lpstr>
      <vt:lpstr>Implications</vt:lpstr>
      <vt:lpstr>Thanks for Listening</vt:lpstr>
      <vt:lpstr>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Networks Project Presentation</dc:title>
  <dc:creator>Mengshuo Ye</dc:creator>
  <cp:lastModifiedBy>Mengshuo Ye</cp:lastModifiedBy>
  <cp:revision>66</cp:revision>
  <dcterms:created xsi:type="dcterms:W3CDTF">2021-03-15T09:06:31Z</dcterms:created>
  <dcterms:modified xsi:type="dcterms:W3CDTF">2021-03-17T13:21:56Z</dcterms:modified>
</cp:coreProperties>
</file>